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76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5" r:id="rId21"/>
    <p:sldId id="277" r:id="rId22"/>
    <p:sldId id="279" r:id="rId23"/>
    <p:sldId id="280" r:id="rId24"/>
    <p:sldId id="278" r:id="rId25"/>
    <p:sldId id="282" r:id="rId26"/>
    <p:sldId id="283" r:id="rId27"/>
    <p:sldId id="284" r:id="rId28"/>
    <p:sldId id="285" r:id="rId29"/>
    <p:sldId id="286" r:id="rId30"/>
    <p:sldId id="287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3" r:id="rId45"/>
    <p:sldId id="304" r:id="rId46"/>
    <p:sldId id="305" r:id="rId47"/>
    <p:sldId id="306" r:id="rId48"/>
    <p:sldId id="307" r:id="rId49"/>
    <p:sldId id="308" r:id="rId50"/>
    <p:sldId id="309" r:id="rId51"/>
    <p:sldId id="310" r:id="rId52"/>
    <p:sldId id="311" r:id="rId53"/>
    <p:sldId id="312" r:id="rId54"/>
    <p:sldId id="313" r:id="rId55"/>
    <p:sldId id="314" r:id="rId56"/>
    <p:sldId id="315" r:id="rId5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3A343"/>
    <a:srgbClr val="009900"/>
    <a:srgbClr val="FFFF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660"/>
  </p:normalViewPr>
  <p:slideViewPr>
    <p:cSldViewPr>
      <p:cViewPr>
        <p:scale>
          <a:sx n="100" d="100"/>
          <a:sy n="100" d="100"/>
        </p:scale>
        <p:origin x="-432" y="14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B7A05-72C8-4C8B-A82D-3310DBA69B39}" type="datetimeFigureOut">
              <a:rPr lang="ru-RU" smtClean="0"/>
              <a:pPr/>
              <a:t>08.09.2023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C549-23E0-4B6C-B60A-769DA53392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1199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B7A05-72C8-4C8B-A82D-3310DBA69B39}" type="datetimeFigureOut">
              <a:rPr lang="ru-RU" smtClean="0"/>
              <a:pPr/>
              <a:t>08.09.2023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C549-23E0-4B6C-B60A-769DA53392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81315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B7A05-72C8-4C8B-A82D-3310DBA69B39}" type="datetimeFigureOut">
              <a:rPr lang="ru-RU" smtClean="0"/>
              <a:pPr/>
              <a:t>08.09.2023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C549-23E0-4B6C-B60A-769DA53392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16108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B7A05-72C8-4C8B-A82D-3310DBA69B39}" type="datetimeFigureOut">
              <a:rPr lang="ru-RU" smtClean="0"/>
              <a:pPr/>
              <a:t>08.09.2023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C549-23E0-4B6C-B60A-769DA53392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65122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B7A05-72C8-4C8B-A82D-3310DBA69B39}" type="datetimeFigureOut">
              <a:rPr lang="ru-RU" smtClean="0"/>
              <a:pPr/>
              <a:t>08.09.2023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C549-23E0-4B6C-B60A-769DA53392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60422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B7A05-72C8-4C8B-A82D-3310DBA69B39}" type="datetimeFigureOut">
              <a:rPr lang="ru-RU" smtClean="0"/>
              <a:pPr/>
              <a:t>08.09.2023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C549-23E0-4B6C-B60A-769DA53392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68233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B7A05-72C8-4C8B-A82D-3310DBA69B39}" type="datetimeFigureOut">
              <a:rPr lang="ru-RU" smtClean="0"/>
              <a:pPr/>
              <a:t>08.09.2023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C549-23E0-4B6C-B60A-769DA53392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42818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B7A05-72C8-4C8B-A82D-3310DBA69B39}" type="datetimeFigureOut">
              <a:rPr lang="ru-RU" smtClean="0"/>
              <a:pPr/>
              <a:t>08.09.2023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C549-23E0-4B6C-B60A-769DA53392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85767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B7A05-72C8-4C8B-A82D-3310DBA69B39}" type="datetimeFigureOut">
              <a:rPr lang="ru-RU" smtClean="0"/>
              <a:pPr/>
              <a:t>08.09.2023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C549-23E0-4B6C-B60A-769DA53392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1001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B7A05-72C8-4C8B-A82D-3310DBA69B39}" type="datetimeFigureOut">
              <a:rPr lang="ru-RU" smtClean="0"/>
              <a:pPr/>
              <a:t>08.09.2023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C549-23E0-4B6C-B60A-769DA53392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26301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B7A05-72C8-4C8B-A82D-3310DBA69B39}" type="datetimeFigureOut">
              <a:rPr lang="ru-RU" smtClean="0"/>
              <a:pPr/>
              <a:t>08.09.2023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C549-23E0-4B6C-B60A-769DA53392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66893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DB7A05-72C8-4C8B-A82D-3310DBA69B39}" type="datetimeFigureOut">
              <a:rPr lang="ru-RU" smtClean="0"/>
              <a:pPr/>
              <a:t>08.09.2023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9DC549-23E0-4B6C-B60A-769DA53392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47908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slide" Target="slide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&#1060;&#1086;&#1090;&#1086;&#1075;&#1072;&#1083;&#1077;&#1088;&#1077;&#1103;.ppsx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25.xml"/><Relationship Id="rId13" Type="http://schemas.openxmlformats.org/officeDocument/2006/relationships/slide" Target="slide1.xm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slide" Target="slide20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slide" Target="slide6.xml"/><Relationship Id="rId5" Type="http://schemas.openxmlformats.org/officeDocument/2006/relationships/image" Target="../media/image5.png"/><Relationship Id="rId15" Type="http://schemas.openxmlformats.org/officeDocument/2006/relationships/hyperlink" Target="&#1074;&#1085;&#1077;&#1082;&#1083;&#1072;&#1089;&#1089;&#1085;&#1072;&#1103;%20&#1088;&#1072;&#1073;&#1086;&#1090;&#1072;" TargetMode="External"/><Relationship Id="rId10" Type="http://schemas.openxmlformats.org/officeDocument/2006/relationships/slide" Target="slide5.xml"/><Relationship Id="rId4" Type="http://schemas.openxmlformats.org/officeDocument/2006/relationships/image" Target="../media/image4.png"/><Relationship Id="rId9" Type="http://schemas.openxmlformats.org/officeDocument/2006/relationships/hyperlink" Target="https://adu.by/ru/homeru/obrazovatelnyj-protsess-2023-2024-uchebnyj-god/obshchee-srednee-obrazovanie/uchebnye-predmety-v-xi-klassy/matematika.html" TargetMode="External"/><Relationship Id="rId14" Type="http://schemas.openxmlformats.org/officeDocument/2006/relationships/slide" Target="slide2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&#1084;&#1072;&#1090;&#1077;&#1088;&#1080;&#1072;&#1083;&#1099;%20&#1082;%20&#1091;&#1088;&#1086;&#1082;&#1072;&#1084;/5%20&#1082;&#1083;&#1072;&#1089;&#1089;" TargetMode="External"/><Relationship Id="rId13" Type="http://schemas.openxmlformats.org/officeDocument/2006/relationships/hyperlink" Target="&#1084;&#1072;&#1090;&#1077;&#1088;&#1080;&#1072;&#1083;&#1099;%20&#1082;%20&#1091;&#1088;&#1086;&#1082;&#1072;&#1084;/10%20&#1082;&#1083;&#1072;&#1089;&#1089;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hyperlink" Target="&#1084;&#1072;&#1090;&#1077;&#1088;&#1080;&#1072;&#1083;&#1099;%20&#1082;%20&#1091;&#1088;&#1086;&#1082;&#1072;&#1084;/9%20&#1082;&#1083;&#1072;&#1089;&#1089;" TargetMode="External"/><Relationship Id="rId2" Type="http://schemas.openxmlformats.org/officeDocument/2006/relationships/image" Target="../media/image2.png"/><Relationship Id="rId16" Type="http://schemas.openxmlformats.org/officeDocument/2006/relationships/slide" Target="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hyperlink" Target="&#1084;&#1072;&#1090;&#1077;&#1088;&#1080;&#1072;&#1083;&#1099;%20&#1082;%20&#1091;&#1088;&#1086;&#1082;&#1072;&#1084;/8%20&#1082;&#1083;&#1072;&#1089;&#1089;" TargetMode="External"/><Relationship Id="rId5" Type="http://schemas.openxmlformats.org/officeDocument/2006/relationships/image" Target="../media/image5.png"/><Relationship Id="rId15" Type="http://schemas.openxmlformats.org/officeDocument/2006/relationships/slide" Target="slide1.xml"/><Relationship Id="rId10" Type="http://schemas.openxmlformats.org/officeDocument/2006/relationships/hyperlink" Target="&#1084;&#1072;&#1090;&#1077;&#1088;&#1080;&#1072;&#1083;&#1099;%20&#1082;%20&#1091;&#1088;&#1086;&#1082;&#1072;&#1084;/7%20&#1082;&#1083;&#1072;&#1089;&#1089;" TargetMode="External"/><Relationship Id="rId4" Type="http://schemas.openxmlformats.org/officeDocument/2006/relationships/image" Target="../media/image4.png"/><Relationship Id="rId9" Type="http://schemas.openxmlformats.org/officeDocument/2006/relationships/hyperlink" Target="&#1084;&#1072;&#1090;&#1077;&#1088;&#1080;&#1072;&#1083;&#1099;%20&#1082;%20&#1091;&#1088;&#1086;&#1082;&#1072;&#1084;/6%20&#1082;&#1083;&#1072;&#1089;&#1089;" TargetMode="External"/><Relationship Id="rId14" Type="http://schemas.openxmlformats.org/officeDocument/2006/relationships/hyperlink" Target="&#1084;&#1072;&#1090;&#1077;&#1088;&#1080;&#1072;&#1083;&#1099;%20&#1082;%20&#1091;&#1088;&#1086;&#1082;&#1072;&#1084;/11%20&#1082;&#1083;&#1072;&#1089;&#1089;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&#1058;&#1077;&#1084;&#1072;&#1090;&#1080;&#1095;&#1077;&#1089;&#1082;&#1080;&#1081;%20&#1080;%20&#1080;&#1090;&#1086;&#1075;&#1086;&#1074;&#1099;&#1081;%20&#1082;&#1086;&#1085;&#1090;&#1088;&#1086;&#1083;&#1100;" TargetMode="External"/><Relationship Id="rId13" Type="http://schemas.openxmlformats.org/officeDocument/2006/relationships/slide" Target="slide15.xm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slide" Target="slide13.xml"/><Relationship Id="rId17" Type="http://schemas.openxmlformats.org/officeDocument/2006/relationships/slide" Target="slide4.xml"/><Relationship Id="rId2" Type="http://schemas.openxmlformats.org/officeDocument/2006/relationships/image" Target="../media/image2.png"/><Relationship Id="rId16" Type="http://schemas.openxmlformats.org/officeDocument/2006/relationships/slide" Target="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slide" Target="slide11.xml"/><Relationship Id="rId5" Type="http://schemas.openxmlformats.org/officeDocument/2006/relationships/image" Target="../media/image5.png"/><Relationship Id="rId15" Type="http://schemas.openxmlformats.org/officeDocument/2006/relationships/slide" Target="slide19.xml"/><Relationship Id="rId10" Type="http://schemas.openxmlformats.org/officeDocument/2006/relationships/slide" Target="slide9.xml"/><Relationship Id="rId4" Type="http://schemas.openxmlformats.org/officeDocument/2006/relationships/image" Target="../media/image4.png"/><Relationship Id="rId9" Type="http://schemas.openxmlformats.org/officeDocument/2006/relationships/slide" Target="slide7.xml"/><Relationship Id="rId14" Type="http://schemas.openxmlformats.org/officeDocument/2006/relationships/slide" Target="slide1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slide" Target="slide6.xml"/><Relationship Id="rId4" Type="http://schemas.openxmlformats.org/officeDocument/2006/relationships/image" Target="../media/image4.png"/><Relationship Id="rId9" Type="http://schemas.openxmlformats.org/officeDocument/2006/relationships/slide" Target="slide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slide" Target="slide6.xml"/><Relationship Id="rId4" Type="http://schemas.openxmlformats.org/officeDocument/2006/relationships/image" Target="../media/image4.png"/><Relationship Id="rId9" Type="http://schemas.openxmlformats.org/officeDocument/2006/relationships/slide" Target="slide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slide" Target="slide10.xml"/><Relationship Id="rId4" Type="http://schemas.openxmlformats.org/officeDocument/2006/relationships/image" Target="../media/image4.png"/><Relationship Id="rId9" Type="http://schemas.openxmlformats.org/officeDocument/2006/relationships/slide" Target="slide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slide" Target="slide9.xml"/><Relationship Id="rId4" Type="http://schemas.openxmlformats.org/officeDocument/2006/relationships/image" Target="../media/image4.png"/><Relationship Id="rId9" Type="http://schemas.openxmlformats.org/officeDocument/2006/relationships/slide" Target="slide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slide" Target="slide6.xml"/><Relationship Id="rId4" Type="http://schemas.openxmlformats.org/officeDocument/2006/relationships/image" Target="../media/image4.png"/><Relationship Id="rId9" Type="http://schemas.openxmlformats.org/officeDocument/2006/relationships/slide" Target="slide1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slide" Target="slide6.xml"/><Relationship Id="rId4" Type="http://schemas.openxmlformats.org/officeDocument/2006/relationships/image" Target="../media/image4.png"/><Relationship Id="rId9" Type="http://schemas.openxmlformats.org/officeDocument/2006/relationships/slide" Target="slide1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slide" Target="slide6.xml"/><Relationship Id="rId4" Type="http://schemas.openxmlformats.org/officeDocument/2006/relationships/image" Target="../media/image4.png"/><Relationship Id="rId9" Type="http://schemas.openxmlformats.org/officeDocument/2006/relationships/slide" Target="slide1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oleObject" Target="../embeddings/oleObject1.bin"/><Relationship Id="rId18" Type="http://schemas.openxmlformats.org/officeDocument/2006/relationships/oleObject" Target="../embeddings/oleObject6.bin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8.png"/><Relationship Id="rId1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4.bin"/><Relationship Id="rId20" Type="http://schemas.openxmlformats.org/officeDocument/2006/relationships/oleObject" Target="../embeddings/oleObject8.bin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png"/><Relationship Id="rId11" Type="http://schemas.openxmlformats.org/officeDocument/2006/relationships/slide" Target="slide13.xml"/><Relationship Id="rId5" Type="http://schemas.openxmlformats.org/officeDocument/2006/relationships/image" Target="../media/image4.png"/><Relationship Id="rId15" Type="http://schemas.openxmlformats.org/officeDocument/2006/relationships/oleObject" Target="../embeddings/oleObject3.bin"/><Relationship Id="rId10" Type="http://schemas.openxmlformats.org/officeDocument/2006/relationships/slide" Target="slide6.xml"/><Relationship Id="rId19" Type="http://schemas.openxmlformats.org/officeDocument/2006/relationships/oleObject" Target="../embeddings/oleObject7.bin"/><Relationship Id="rId4" Type="http://schemas.openxmlformats.org/officeDocument/2006/relationships/image" Target="../media/image3.png"/><Relationship Id="rId9" Type="http://schemas.openxmlformats.org/officeDocument/2006/relationships/slide" Target="slide1.xml"/><Relationship Id="rId14" Type="http://schemas.openxmlformats.org/officeDocument/2006/relationships/oleObject" Target="../embeddings/oleObject2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slide" Target="slide1.xml"/><Relationship Id="rId4" Type="http://schemas.openxmlformats.org/officeDocument/2006/relationships/image" Target="../media/image4.png"/><Relationship Id="rId9" Type="http://schemas.openxmlformats.org/officeDocument/2006/relationships/slide" Target="slide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slide" Target="slide1.xml"/><Relationship Id="rId4" Type="http://schemas.openxmlformats.org/officeDocument/2006/relationships/image" Target="../media/image4.png"/><Relationship Id="rId9" Type="http://schemas.openxmlformats.org/officeDocument/2006/relationships/slide" Target="slide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slide" Target="slide18.xml"/><Relationship Id="rId4" Type="http://schemas.openxmlformats.org/officeDocument/2006/relationships/image" Target="../media/image4.png"/><Relationship Id="rId9" Type="http://schemas.openxmlformats.org/officeDocument/2006/relationships/slide" Target="slide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slide" Target="slide17.xml"/><Relationship Id="rId4" Type="http://schemas.openxmlformats.org/officeDocument/2006/relationships/image" Target="../media/image4.png"/><Relationship Id="rId9" Type="http://schemas.openxmlformats.org/officeDocument/2006/relationships/slide" Target="slide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slide" Target="slide6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&#1069;&#1057;&#1054;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slide" Target="slide4.xml"/><Relationship Id="rId5" Type="http://schemas.openxmlformats.org/officeDocument/2006/relationships/image" Target="../media/image5.png"/><Relationship Id="rId10" Type="http://schemas.openxmlformats.org/officeDocument/2006/relationships/slide" Target="slide1.xml"/><Relationship Id="rId4" Type="http://schemas.openxmlformats.org/officeDocument/2006/relationships/image" Target="../media/image4.png"/><Relationship Id="rId9" Type="http://schemas.openxmlformats.org/officeDocument/2006/relationships/slide" Target="slide2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slide" Target="slide21.xml"/><Relationship Id="rId4" Type="http://schemas.openxmlformats.org/officeDocument/2006/relationships/image" Target="../media/image4.png"/><Relationship Id="rId9" Type="http://schemas.openxmlformats.org/officeDocument/2006/relationships/slide" Target="slide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" Target="slide24.xm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slide" Target="slide21.xml"/><Relationship Id="rId5" Type="http://schemas.openxmlformats.org/officeDocument/2006/relationships/image" Target="../media/image5.png"/><Relationship Id="rId10" Type="http://schemas.openxmlformats.org/officeDocument/2006/relationships/slide" Target="slide1.xml"/><Relationship Id="rId4" Type="http://schemas.openxmlformats.org/officeDocument/2006/relationships/image" Target="../media/image4.png"/><Relationship Id="rId9" Type="http://schemas.openxmlformats.org/officeDocument/2006/relationships/slide" Target="slide2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slide" Target="slide2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55.xml"/><Relationship Id="rId13" Type="http://schemas.openxmlformats.org/officeDocument/2006/relationships/slide" Target="slide26.xm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slide" Target="slide4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slide" Target="slide46.xml"/><Relationship Id="rId5" Type="http://schemas.openxmlformats.org/officeDocument/2006/relationships/image" Target="../media/image5.png"/><Relationship Id="rId10" Type="http://schemas.openxmlformats.org/officeDocument/2006/relationships/slide" Target="slide48.xml"/><Relationship Id="rId4" Type="http://schemas.openxmlformats.org/officeDocument/2006/relationships/image" Target="../media/image4.png"/><Relationship Id="rId9" Type="http://schemas.openxmlformats.org/officeDocument/2006/relationships/slide" Target="slide45.xml"/><Relationship Id="rId14" Type="http://schemas.openxmlformats.org/officeDocument/2006/relationships/slide" Target="slide4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" Target="slide27.xml"/><Relationship Id="rId13" Type="http://schemas.openxmlformats.org/officeDocument/2006/relationships/slide" Target="slide32.xm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slide" Target="slide31.xml"/><Relationship Id="rId17" Type="http://schemas.openxmlformats.org/officeDocument/2006/relationships/slide" Target="slide25.xml"/><Relationship Id="rId2" Type="http://schemas.openxmlformats.org/officeDocument/2006/relationships/image" Target="../media/image2.png"/><Relationship Id="rId16" Type="http://schemas.openxmlformats.org/officeDocument/2006/relationships/slide" Target="slide4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slide" Target="slide28.xml"/><Relationship Id="rId5" Type="http://schemas.openxmlformats.org/officeDocument/2006/relationships/image" Target="../media/image5.png"/><Relationship Id="rId15" Type="http://schemas.openxmlformats.org/officeDocument/2006/relationships/slide" Target="slide40.xml"/><Relationship Id="rId10" Type="http://schemas.openxmlformats.org/officeDocument/2006/relationships/slide" Target="slide29.xml"/><Relationship Id="rId4" Type="http://schemas.openxmlformats.org/officeDocument/2006/relationships/image" Target="../media/image4.png"/><Relationship Id="rId9" Type="http://schemas.openxmlformats.org/officeDocument/2006/relationships/slide" Target="slide30.xml"/><Relationship Id="rId14" Type="http://schemas.openxmlformats.org/officeDocument/2006/relationships/slide" Target="slide38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slide" Target="slide41.xm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slide" Target="slide26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slide" Target="slide20.xm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slide" Target="slide26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hyperlink" Target="&#1040;&#1085;&#1072;&#1083;&#1080;&#1079;%20&#1088;&#1072;&#1073;&#1086;&#1090;&#1099;%20&#1082;&#1072;&#1073;&#1080;&#1085;&#1077;&#1090;&#1072;.docx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slide" Target="slide25.xm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slide" Target="slide25.xm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slide" Target="slide25.xm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slide" Target="slide25.xml"/><Relationship Id="rId13" Type="http://schemas.openxmlformats.org/officeDocument/2006/relationships/slide" Target="slide53.xm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slide" Target="slide5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slide" Target="slide51.xml"/><Relationship Id="rId5" Type="http://schemas.openxmlformats.org/officeDocument/2006/relationships/image" Target="../media/image5.png"/><Relationship Id="rId10" Type="http://schemas.openxmlformats.org/officeDocument/2006/relationships/slide" Target="slide50.xml"/><Relationship Id="rId4" Type="http://schemas.openxmlformats.org/officeDocument/2006/relationships/image" Target="../media/image4.png"/><Relationship Id="rId9" Type="http://schemas.openxmlformats.org/officeDocument/2006/relationships/slide" Target="slide49.xml"/><Relationship Id="rId14" Type="http://schemas.openxmlformats.org/officeDocument/2006/relationships/slide" Target="slide54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slide" Target="slide48.xm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9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slide" Target="slide48.xm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20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slide" Target="slide48.xm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22.png"/><Relationship Id="rId4" Type="http://schemas.openxmlformats.org/officeDocument/2006/relationships/image" Target="../media/image4.png"/><Relationship Id="rId9" Type="http://schemas.openxmlformats.org/officeDocument/2006/relationships/image" Target="../media/image21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slide" Target="slide48.xm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24.png"/><Relationship Id="rId4" Type="http://schemas.openxmlformats.org/officeDocument/2006/relationships/image" Target="../media/image4.png"/><Relationship Id="rId9" Type="http://schemas.openxmlformats.org/officeDocument/2006/relationships/image" Target="../media/image23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slide" Target="slide48.xm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25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slide" Target="slide48.xm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image" Target="../media/image28.png"/><Relationship Id="rId5" Type="http://schemas.openxmlformats.org/officeDocument/2006/relationships/image" Target="../media/image5.png"/><Relationship Id="rId10" Type="http://schemas.openxmlformats.org/officeDocument/2006/relationships/image" Target="../media/image27.png"/><Relationship Id="rId4" Type="http://schemas.openxmlformats.org/officeDocument/2006/relationships/image" Target="../media/image4.png"/><Relationship Id="rId9" Type="http://schemas.openxmlformats.org/officeDocument/2006/relationships/image" Target="../media/image26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slide" Target="slide25.xm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slide" Target="slide25.xm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03424" y="404580"/>
            <a:ext cx="7183376" cy="5721583"/>
          </a:xfrm>
          <a:solidFill>
            <a:schemeClr val="bg1">
              <a:lumMod val="95000"/>
              <a:alpha val="75000"/>
            </a:schemeClr>
          </a:solidFill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400" y="1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500166" y="428604"/>
            <a:ext cx="731321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ГУО «СШ </a:t>
            </a:r>
            <a:r>
              <a:rPr lang="ru-RU" sz="3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г.п</a:t>
            </a:r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. </a:t>
            </a:r>
            <a:r>
              <a:rPr lang="ru-RU" sz="3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Красносельский</a:t>
            </a:r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»</a:t>
            </a:r>
            <a:endParaRPr lang="ru-RU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42803" y="4934413"/>
            <a:ext cx="740459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99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 Antiqua" pitchFamily="18" charset="0"/>
              </a:rPr>
              <a:t>ВИРТУАЛЬНЫЙ КАБИНЕТ </a:t>
            </a:r>
          </a:p>
          <a:p>
            <a:pPr algn="ctr"/>
            <a:r>
              <a:rPr lang="ru-RU" sz="4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99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 Antiqua" pitchFamily="18" charset="0"/>
              </a:rPr>
              <a:t>МАТЕМАТИКИ</a:t>
            </a:r>
            <a:endParaRPr lang="ru-RU" sz="40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99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ook Antiqua" pitchFamily="18" charset="0"/>
            </a:endParaRPr>
          </a:p>
        </p:txBody>
      </p:sp>
      <p:pic>
        <p:nvPicPr>
          <p:cNvPr id="20" name="Рисунок 19" descr="I:\скрэйтч\5 класс\разработки\Тема_3\5_3_2\рисование в Scratch\школа\школа 1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00298" y="1142984"/>
            <a:ext cx="5222711" cy="3797390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6">
                <a:lumMod val="60000"/>
                <a:lumOff val="40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15" name="Скругленный прямоугольник 14">
            <a:hlinkClick r:id="rId9" action="ppaction://hlinksldjump"/>
          </p:cNvPr>
          <p:cNvSpPr/>
          <p:nvPr/>
        </p:nvSpPr>
        <p:spPr>
          <a:xfrm>
            <a:off x="7500958" y="6143644"/>
            <a:ext cx="1643042" cy="428628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СОДЕРЖАНИЕ</a:t>
            </a:r>
            <a:endParaRPr lang="ru-RU" dirty="0"/>
          </a:p>
        </p:txBody>
      </p:sp>
      <p:sp>
        <p:nvSpPr>
          <p:cNvPr id="16" name="Управляющая кнопка: домой 15">
            <a:hlinkClick r:id="" action="ppaction://hlinkshowjump?jump=endshow" highlightClick="1"/>
          </p:cNvPr>
          <p:cNvSpPr/>
          <p:nvPr/>
        </p:nvSpPr>
        <p:spPr>
          <a:xfrm>
            <a:off x="8001024" y="0"/>
            <a:ext cx="1142976" cy="571480"/>
          </a:xfrm>
          <a:prstGeom prst="actionButtonHom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ВЫХОД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99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бъект 9"/>
          <p:cNvSpPr>
            <a:spLocks noGrp="1"/>
          </p:cNvSpPr>
          <p:nvPr>
            <p:ph idx="1"/>
          </p:nvPr>
        </p:nvSpPr>
        <p:spPr>
          <a:xfrm>
            <a:off x="1547664" y="404580"/>
            <a:ext cx="7139136" cy="5721583"/>
          </a:xfrm>
          <a:solidFill>
            <a:schemeClr val="bg1">
              <a:lumMod val="95000"/>
              <a:alpha val="75000"/>
            </a:schemeClr>
          </a:solidFill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400" y="1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1619672" y="665259"/>
            <a:ext cx="704551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99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 Antiqua" pitchFamily="18" charset="0"/>
              </a:rPr>
              <a:t>КАБИНЕТ </a:t>
            </a:r>
            <a:r>
              <a:rPr lang="ru-RU" sz="4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99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 Antiqua" pitchFamily="18" charset="0"/>
              </a:rPr>
              <a:t>МАТЕМАТИКИ</a:t>
            </a:r>
            <a:endParaRPr lang="ru-RU" sz="40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99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2" name="Багетная рамка 1">
            <a:hlinkClick r:id="rId8" action="ppaction://hlinkpres?slideindex=1&amp;slidetitle="/>
          </p:cNvPr>
          <p:cNvSpPr/>
          <p:nvPr/>
        </p:nvSpPr>
        <p:spPr>
          <a:xfrm>
            <a:off x="7668430" y="6105448"/>
            <a:ext cx="1475570" cy="404215"/>
          </a:xfrm>
          <a:prstGeom prst="bevel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bg1"/>
                </a:solidFill>
                <a:latin typeface="Book Antiqua" pitchFamily="18" charset="0"/>
              </a:rPr>
              <a:t>фотогалерея</a:t>
            </a:r>
            <a:endParaRPr lang="ru-RU" sz="1200" dirty="0">
              <a:solidFill>
                <a:schemeClr val="bg1"/>
              </a:solidFill>
              <a:latin typeface="Book Antiqua" pitchFamily="18" charset="0"/>
            </a:endParaRPr>
          </a:p>
        </p:txBody>
      </p:sp>
      <p:pic>
        <p:nvPicPr>
          <p:cNvPr id="12" name="Рисунок 11" descr="H:\DCIM\254___10\IMG_0222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14546" y="1785926"/>
            <a:ext cx="5214974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27997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7664" y="416327"/>
            <a:ext cx="7139136" cy="5709836"/>
          </a:xfrm>
          <a:solidFill>
            <a:schemeClr val="bg1">
              <a:lumMod val="95000"/>
              <a:alpha val="75000"/>
            </a:schemeClr>
          </a:solidFill>
        </p:spPr>
        <p:txBody>
          <a:bodyPr/>
          <a:lstStyle/>
          <a:p>
            <a:endParaRPr lang="ru-RU" dirty="0"/>
          </a:p>
        </p:txBody>
      </p:sp>
      <p:pic>
        <p:nvPicPr>
          <p:cNvPr id="16" name="Рисунок 15" descr="C:\Users\Alex\Desktop\169156481812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85362" y="898451"/>
            <a:ext cx="2373275" cy="5061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51400" y="1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1673048" y="416327"/>
            <a:ext cx="694132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99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 Antiqua" pitchFamily="18" charset="0"/>
              </a:rPr>
              <a:t>Заведующий кабинетом</a:t>
            </a:r>
            <a:endParaRPr lang="ru-RU" sz="4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99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ook Antiqua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28926" y="5143512"/>
            <a:ext cx="3929090" cy="1130901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3782978" y="5286388"/>
            <a:ext cx="237116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 Antiqua" pitchFamily="18" charset="0"/>
              </a:rPr>
              <a:t>Ломаско</a:t>
            </a:r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 Antiqua" pitchFamily="18" charset="0"/>
              </a:rPr>
              <a:t> </a:t>
            </a:r>
          </a:p>
          <a:p>
            <a:pPr algn="ctr"/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 Antiqua" pitchFamily="18" charset="0"/>
              </a:rPr>
              <a:t>Ольга </a:t>
            </a:r>
            <a:r>
              <a:rPr lang="ru-RU" sz="200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 Antiqua" pitchFamily="18" charset="0"/>
              </a:rPr>
              <a:t>Даулетовна</a:t>
            </a:r>
            <a:endParaRPr lang="ru-RU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3040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Объект 21"/>
          <p:cNvSpPr>
            <a:spLocks noGrp="1"/>
          </p:cNvSpPr>
          <p:nvPr>
            <p:ph idx="1"/>
          </p:nvPr>
        </p:nvSpPr>
        <p:spPr>
          <a:xfrm>
            <a:off x="1475656" y="495260"/>
            <a:ext cx="7239748" cy="5862698"/>
          </a:xfrm>
          <a:solidFill>
            <a:schemeClr val="bg1">
              <a:lumMod val="95000"/>
              <a:alpha val="75000"/>
            </a:schemeClr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400" y="1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2609307" y="495260"/>
            <a:ext cx="365677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 Antiqua" pitchFamily="18" charset="0"/>
              </a:rPr>
              <a:t>Содержание</a:t>
            </a:r>
            <a:endParaRPr lang="ru-RU" sz="4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2" name="Прямоугольник с двумя вырезанными противолежащими углами 1">
            <a:hlinkClick r:id="rId8" action="ppaction://hlinksldjump"/>
          </p:cNvPr>
          <p:cNvSpPr/>
          <p:nvPr/>
        </p:nvSpPr>
        <p:spPr>
          <a:xfrm>
            <a:off x="1632420" y="1311783"/>
            <a:ext cx="5819900" cy="579854"/>
          </a:xfrm>
          <a:prstGeom prst="snip2DiagRect">
            <a:avLst>
              <a:gd name="adj1" fmla="val 0"/>
              <a:gd name="adj2" fmla="val 45731"/>
            </a:avLst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Паспорт кабинета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9" name="Прямоугольник с двумя вырезанными противолежащими углами 18">
            <a:hlinkClick r:id="rId9"/>
          </p:cNvPr>
          <p:cNvSpPr/>
          <p:nvPr/>
        </p:nvSpPr>
        <p:spPr>
          <a:xfrm>
            <a:off x="1660530" y="2076303"/>
            <a:ext cx="5834633" cy="632617"/>
          </a:xfrm>
          <a:prstGeom prst="snip2DiagRect">
            <a:avLst>
              <a:gd name="adj1" fmla="val 0"/>
              <a:gd name="adj2" fmla="val 45731"/>
            </a:avLst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Нормативное правовое и учебно-методическое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обеспечение 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20" name="Прямоугольник с двумя вырезанными противолежащими углами 19">
            <a:hlinkClick r:id="rId10" action="ppaction://hlinksldjump"/>
          </p:cNvPr>
          <p:cNvSpPr/>
          <p:nvPr/>
        </p:nvSpPr>
        <p:spPr>
          <a:xfrm>
            <a:off x="1675263" y="2845442"/>
            <a:ext cx="5819900" cy="579854"/>
          </a:xfrm>
          <a:prstGeom prst="snip2DiagRect">
            <a:avLst>
              <a:gd name="adj1" fmla="val 0"/>
              <a:gd name="adj2" fmla="val 45731"/>
            </a:avLst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Материалы к урокам</a:t>
            </a:r>
          </a:p>
        </p:txBody>
      </p:sp>
      <p:sp>
        <p:nvSpPr>
          <p:cNvPr id="21" name="Прямоугольник с двумя вырезанными противолежащими углами 20">
            <a:hlinkClick r:id="rId11" action="ppaction://hlinksldjump"/>
          </p:cNvPr>
          <p:cNvSpPr/>
          <p:nvPr/>
        </p:nvSpPr>
        <p:spPr>
          <a:xfrm>
            <a:off x="1655339" y="3518409"/>
            <a:ext cx="5819900" cy="579854"/>
          </a:xfrm>
          <a:prstGeom prst="snip2DiagRect">
            <a:avLst>
              <a:gd name="adj1" fmla="val 0"/>
              <a:gd name="adj2" fmla="val 45731"/>
            </a:avLst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Тематический и итоговый контроль</a:t>
            </a:r>
          </a:p>
        </p:txBody>
      </p:sp>
      <p:sp>
        <p:nvSpPr>
          <p:cNvPr id="15" name="Прямоугольник с двумя вырезанными противолежащими углами 14">
            <a:hlinkClick r:id="rId12" action="ppaction://hlinksldjump"/>
          </p:cNvPr>
          <p:cNvSpPr/>
          <p:nvPr/>
        </p:nvSpPr>
        <p:spPr>
          <a:xfrm>
            <a:off x="1643042" y="5643578"/>
            <a:ext cx="5819900" cy="579854"/>
          </a:xfrm>
          <a:prstGeom prst="snip2DiagRect">
            <a:avLst>
              <a:gd name="adj1" fmla="val 0"/>
              <a:gd name="adj2" fmla="val 45731"/>
            </a:avLst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Путеводитель по кабинету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6" name="Управляющая кнопка: домой 15">
            <a:hlinkClick r:id="rId13" action="ppaction://hlinksldjump" highlightClick="1"/>
          </p:cNvPr>
          <p:cNvSpPr/>
          <p:nvPr/>
        </p:nvSpPr>
        <p:spPr>
          <a:xfrm>
            <a:off x="8501090" y="0"/>
            <a:ext cx="642910" cy="571504"/>
          </a:xfrm>
          <a:prstGeom prst="actionButtonHom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с двумя вырезанными противолежащими углами 16">
            <a:hlinkClick r:id="rId14" action="ppaction://hlinksldjump"/>
          </p:cNvPr>
          <p:cNvSpPr/>
          <p:nvPr/>
        </p:nvSpPr>
        <p:spPr>
          <a:xfrm>
            <a:off x="1643042" y="4929198"/>
            <a:ext cx="5819900" cy="579854"/>
          </a:xfrm>
          <a:prstGeom prst="snip2DiagRect">
            <a:avLst>
              <a:gd name="adj1" fmla="val 0"/>
              <a:gd name="adj2" fmla="val 45731"/>
            </a:avLst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ЭСО и ИКТ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8" name="Прямоугольник с двумя вырезанными противолежащими углами 17">
            <a:hlinkClick r:id="rId15" action="ppaction://hlinkfile"/>
          </p:cNvPr>
          <p:cNvSpPr/>
          <p:nvPr/>
        </p:nvSpPr>
        <p:spPr>
          <a:xfrm>
            <a:off x="1643042" y="4214818"/>
            <a:ext cx="5819900" cy="579854"/>
          </a:xfrm>
          <a:prstGeom prst="snip2DiagRect">
            <a:avLst>
              <a:gd name="adj1" fmla="val 0"/>
              <a:gd name="adj2" fmla="val 45731"/>
            </a:avLst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Внеклассная работа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3376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Объект 21"/>
          <p:cNvSpPr>
            <a:spLocks noGrp="1"/>
          </p:cNvSpPr>
          <p:nvPr>
            <p:ph idx="1"/>
          </p:nvPr>
        </p:nvSpPr>
        <p:spPr>
          <a:xfrm>
            <a:off x="1475656" y="495260"/>
            <a:ext cx="7211144" cy="5630903"/>
          </a:xfrm>
          <a:solidFill>
            <a:schemeClr val="bg1">
              <a:lumMod val="95000"/>
              <a:alpha val="75000"/>
            </a:schemeClr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400" y="1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786050" y="500042"/>
            <a:ext cx="445666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Материалы к урокам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1" name="Прямоугольник с двумя вырезанными противолежащими углами 10">
            <a:hlinkClick r:id="rId8" action="ppaction://hlinkfile"/>
          </p:cNvPr>
          <p:cNvSpPr/>
          <p:nvPr/>
        </p:nvSpPr>
        <p:spPr>
          <a:xfrm>
            <a:off x="1928794" y="1928802"/>
            <a:ext cx="2368076" cy="545581"/>
          </a:xfrm>
          <a:prstGeom prst="snip2DiagRect">
            <a:avLst>
              <a:gd name="adj1" fmla="val 0"/>
              <a:gd name="adj2" fmla="val 45731"/>
            </a:avLst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5 класс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2" name="Прямоугольник с двумя вырезанными противолежащими углами 11">
            <a:hlinkClick r:id="rId9" action="ppaction://hlinkfile"/>
          </p:cNvPr>
          <p:cNvSpPr/>
          <p:nvPr/>
        </p:nvSpPr>
        <p:spPr>
          <a:xfrm>
            <a:off x="2024042" y="2831778"/>
            <a:ext cx="2368076" cy="545581"/>
          </a:xfrm>
          <a:prstGeom prst="snip2DiagRect">
            <a:avLst>
              <a:gd name="adj1" fmla="val 0"/>
              <a:gd name="adj2" fmla="val 45731"/>
            </a:avLst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6 класс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4" name="Прямоугольник с двумя вырезанными противолежащими углами 13">
            <a:hlinkClick r:id="rId10" action="ppaction://hlinkfile"/>
          </p:cNvPr>
          <p:cNvSpPr/>
          <p:nvPr/>
        </p:nvSpPr>
        <p:spPr>
          <a:xfrm>
            <a:off x="2143108" y="3857628"/>
            <a:ext cx="2368076" cy="545581"/>
          </a:xfrm>
          <a:prstGeom prst="snip2DiagRect">
            <a:avLst>
              <a:gd name="adj1" fmla="val 0"/>
              <a:gd name="adj2" fmla="val 45731"/>
            </a:avLst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7 класс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5" name="Прямоугольник с двумя вырезанными противолежащими углами 14">
            <a:hlinkClick r:id="rId11" action="ppaction://hlinkfile"/>
          </p:cNvPr>
          <p:cNvSpPr/>
          <p:nvPr/>
        </p:nvSpPr>
        <p:spPr>
          <a:xfrm>
            <a:off x="5500694" y="2000240"/>
            <a:ext cx="2368076" cy="545581"/>
          </a:xfrm>
          <a:prstGeom prst="snip2DiagRect">
            <a:avLst>
              <a:gd name="adj1" fmla="val 0"/>
              <a:gd name="adj2" fmla="val 45731"/>
            </a:avLst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8 класс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6" name="Прямоугольник с двумя вырезанными противолежащими углами 15">
            <a:hlinkClick r:id="rId12" action="ppaction://hlinkfile"/>
          </p:cNvPr>
          <p:cNvSpPr/>
          <p:nvPr/>
        </p:nvSpPr>
        <p:spPr>
          <a:xfrm>
            <a:off x="5643570" y="3000372"/>
            <a:ext cx="2368076" cy="545581"/>
          </a:xfrm>
          <a:prstGeom prst="snip2DiagRect">
            <a:avLst>
              <a:gd name="adj1" fmla="val 0"/>
              <a:gd name="adj2" fmla="val 45731"/>
            </a:avLst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9 класс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7" name="Прямоугольник с двумя вырезанными противолежащими углами 16">
            <a:hlinkClick r:id="rId13" action="ppaction://hlinkfile"/>
          </p:cNvPr>
          <p:cNvSpPr/>
          <p:nvPr/>
        </p:nvSpPr>
        <p:spPr>
          <a:xfrm>
            <a:off x="5715008" y="3929066"/>
            <a:ext cx="2368076" cy="545581"/>
          </a:xfrm>
          <a:prstGeom prst="snip2DiagRect">
            <a:avLst>
              <a:gd name="adj1" fmla="val 0"/>
              <a:gd name="adj2" fmla="val 45731"/>
            </a:avLst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10 класс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8" name="Прямоугольник с двумя вырезанными противолежащими углами 17">
            <a:hlinkClick r:id="rId14" action="ppaction://hlinkfile"/>
          </p:cNvPr>
          <p:cNvSpPr/>
          <p:nvPr/>
        </p:nvSpPr>
        <p:spPr>
          <a:xfrm>
            <a:off x="4071934" y="4929198"/>
            <a:ext cx="2368076" cy="545581"/>
          </a:xfrm>
          <a:prstGeom prst="snip2DiagRect">
            <a:avLst>
              <a:gd name="adj1" fmla="val 0"/>
              <a:gd name="adj2" fmla="val 45731"/>
            </a:avLst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11 класс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9" name="Управляющая кнопка: домой 18">
            <a:hlinkClick r:id="rId15" action="ppaction://hlinksldjump" highlightClick="1"/>
          </p:cNvPr>
          <p:cNvSpPr/>
          <p:nvPr/>
        </p:nvSpPr>
        <p:spPr>
          <a:xfrm>
            <a:off x="8501090" y="0"/>
            <a:ext cx="642910" cy="571504"/>
          </a:xfrm>
          <a:prstGeom prst="actionButtonHom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возврат 19">
            <a:hlinkClick r:id="rId16" action="ppaction://hlinksldjump" highlightClick="1"/>
          </p:cNvPr>
          <p:cNvSpPr/>
          <p:nvPr/>
        </p:nvSpPr>
        <p:spPr>
          <a:xfrm>
            <a:off x="1357290" y="6072206"/>
            <a:ext cx="714348" cy="500066"/>
          </a:xfrm>
          <a:prstGeom prst="actionButtonRetur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33749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Объект 21"/>
          <p:cNvSpPr>
            <a:spLocks noGrp="1"/>
          </p:cNvSpPr>
          <p:nvPr>
            <p:ph idx="1"/>
          </p:nvPr>
        </p:nvSpPr>
        <p:spPr>
          <a:xfrm>
            <a:off x="1475656" y="495260"/>
            <a:ext cx="7211144" cy="5630903"/>
          </a:xfrm>
          <a:solidFill>
            <a:schemeClr val="bg1">
              <a:lumMod val="95000"/>
              <a:alpha val="75000"/>
            </a:schemeClr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400" y="1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0" name="Прямоугольник 9">
            <a:hlinkClick r:id="rId8" action="ppaction://hlinkfile"/>
          </p:cNvPr>
          <p:cNvSpPr/>
          <p:nvPr/>
        </p:nvSpPr>
        <p:spPr>
          <a:xfrm>
            <a:off x="2786050" y="500042"/>
            <a:ext cx="4161716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Тематический и </a:t>
            </a:r>
          </a:p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итоговый контроль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1" name="Прямоугольник с двумя вырезанными противолежащими углами 10">
            <a:hlinkClick r:id="rId9" action="ppaction://hlinksldjump"/>
          </p:cNvPr>
          <p:cNvSpPr/>
          <p:nvPr/>
        </p:nvSpPr>
        <p:spPr>
          <a:xfrm>
            <a:off x="1928794" y="1928802"/>
            <a:ext cx="2368076" cy="545581"/>
          </a:xfrm>
          <a:prstGeom prst="snip2DiagRect">
            <a:avLst>
              <a:gd name="adj1" fmla="val 0"/>
              <a:gd name="adj2" fmla="val 45731"/>
            </a:avLst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5 класс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2" name="Прямоугольник с двумя вырезанными противолежащими углами 11">
            <a:hlinkClick r:id="rId10" action="ppaction://hlinksldjump"/>
          </p:cNvPr>
          <p:cNvSpPr/>
          <p:nvPr/>
        </p:nvSpPr>
        <p:spPr>
          <a:xfrm>
            <a:off x="2024042" y="2831778"/>
            <a:ext cx="2368076" cy="545581"/>
          </a:xfrm>
          <a:prstGeom prst="snip2DiagRect">
            <a:avLst>
              <a:gd name="adj1" fmla="val 0"/>
              <a:gd name="adj2" fmla="val 45731"/>
            </a:avLst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6 класс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4" name="Прямоугольник с двумя вырезанными противолежащими углами 13">
            <a:hlinkClick r:id="rId11" action="ppaction://hlinksldjump"/>
          </p:cNvPr>
          <p:cNvSpPr/>
          <p:nvPr/>
        </p:nvSpPr>
        <p:spPr>
          <a:xfrm>
            <a:off x="2143108" y="3857628"/>
            <a:ext cx="2368076" cy="545581"/>
          </a:xfrm>
          <a:prstGeom prst="snip2DiagRect">
            <a:avLst>
              <a:gd name="adj1" fmla="val 0"/>
              <a:gd name="adj2" fmla="val 45731"/>
            </a:avLst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7 класс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5" name="Прямоугольник с двумя вырезанными противолежащими углами 14">
            <a:hlinkClick r:id="rId12" action="ppaction://hlinksldjump"/>
          </p:cNvPr>
          <p:cNvSpPr/>
          <p:nvPr/>
        </p:nvSpPr>
        <p:spPr>
          <a:xfrm>
            <a:off x="5500694" y="2000240"/>
            <a:ext cx="2368076" cy="545581"/>
          </a:xfrm>
          <a:prstGeom prst="snip2DiagRect">
            <a:avLst>
              <a:gd name="adj1" fmla="val 0"/>
              <a:gd name="adj2" fmla="val 45731"/>
            </a:avLst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8 класс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6" name="Прямоугольник с двумя вырезанными противолежащими углами 15">
            <a:hlinkClick r:id="rId13" action="ppaction://hlinksldjump"/>
          </p:cNvPr>
          <p:cNvSpPr/>
          <p:nvPr/>
        </p:nvSpPr>
        <p:spPr>
          <a:xfrm>
            <a:off x="5643570" y="3000372"/>
            <a:ext cx="2368076" cy="545581"/>
          </a:xfrm>
          <a:prstGeom prst="snip2DiagRect">
            <a:avLst>
              <a:gd name="adj1" fmla="val 0"/>
              <a:gd name="adj2" fmla="val 45731"/>
            </a:avLst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9 класс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7" name="Прямоугольник с двумя вырезанными противолежащими углами 16">
            <a:hlinkClick r:id="rId14" action="ppaction://hlinksldjump"/>
          </p:cNvPr>
          <p:cNvSpPr/>
          <p:nvPr/>
        </p:nvSpPr>
        <p:spPr>
          <a:xfrm>
            <a:off x="5715008" y="3929066"/>
            <a:ext cx="2368076" cy="545581"/>
          </a:xfrm>
          <a:prstGeom prst="snip2DiagRect">
            <a:avLst>
              <a:gd name="adj1" fmla="val 0"/>
              <a:gd name="adj2" fmla="val 45731"/>
            </a:avLst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10 класс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8" name="Прямоугольник с двумя вырезанными противолежащими углами 17">
            <a:hlinkClick r:id="rId15" action="ppaction://hlinksldjump"/>
          </p:cNvPr>
          <p:cNvSpPr/>
          <p:nvPr/>
        </p:nvSpPr>
        <p:spPr>
          <a:xfrm>
            <a:off x="4071934" y="4929198"/>
            <a:ext cx="2368076" cy="545581"/>
          </a:xfrm>
          <a:prstGeom prst="snip2DiagRect">
            <a:avLst>
              <a:gd name="adj1" fmla="val 0"/>
              <a:gd name="adj2" fmla="val 45731"/>
            </a:avLst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11 класс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9" name="Управляющая кнопка: домой 18">
            <a:hlinkClick r:id="rId16" action="ppaction://hlinksldjump" highlightClick="1"/>
          </p:cNvPr>
          <p:cNvSpPr/>
          <p:nvPr/>
        </p:nvSpPr>
        <p:spPr>
          <a:xfrm>
            <a:off x="8501090" y="0"/>
            <a:ext cx="642910" cy="571504"/>
          </a:xfrm>
          <a:prstGeom prst="actionButtonHom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возврат 19">
            <a:hlinkClick r:id="rId17" action="ppaction://hlinksldjump" highlightClick="1"/>
          </p:cNvPr>
          <p:cNvSpPr/>
          <p:nvPr/>
        </p:nvSpPr>
        <p:spPr>
          <a:xfrm>
            <a:off x="1285852" y="6072206"/>
            <a:ext cx="714348" cy="500066"/>
          </a:xfrm>
          <a:prstGeom prst="actionButtonRetur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33749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Объект 21"/>
          <p:cNvSpPr>
            <a:spLocks noGrp="1"/>
          </p:cNvSpPr>
          <p:nvPr>
            <p:ph idx="1"/>
          </p:nvPr>
        </p:nvSpPr>
        <p:spPr>
          <a:xfrm>
            <a:off x="1475656" y="285728"/>
            <a:ext cx="7454062" cy="6143668"/>
          </a:xfrm>
          <a:solidFill>
            <a:schemeClr val="bg1">
              <a:lumMod val="95000"/>
              <a:alpha val="75000"/>
            </a:schemeClr>
          </a:solidFill>
        </p:spPr>
        <p:txBody>
          <a:bodyPr numCol="2">
            <a:normAutofit fontScale="55000" lnSpcReduction="20000"/>
          </a:bodyPr>
          <a:lstStyle/>
          <a:p>
            <a:pPr>
              <a:buNone/>
            </a:pPr>
            <a:endPara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>
              <a:buNone/>
            </a:pPr>
            <a:endPara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>
              <a:buNone/>
            </a:pPr>
            <a:endPara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>
              <a:buNone/>
            </a:pPr>
            <a:endPara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>
              <a:buNone/>
            </a:pP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1. Натуральные числа</a:t>
            </a: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>
              <a:buNone/>
            </a:pPr>
            <a:r>
              <a:rPr lang="ru-RU" dirty="0" smtClean="0">
                <a:latin typeface="Book Antiqua" pitchFamily="18" charset="0"/>
              </a:rPr>
              <a:t>1.1. Натуральные числа и нуль</a:t>
            </a:r>
          </a:p>
          <a:p>
            <a:pPr>
              <a:buNone/>
            </a:pPr>
            <a:r>
              <a:rPr lang="ru-RU" dirty="0" smtClean="0">
                <a:latin typeface="Book Antiqua" pitchFamily="18" charset="0"/>
              </a:rPr>
              <a:t>1.2. Квадрат и куб числа</a:t>
            </a:r>
          </a:p>
          <a:p>
            <a:pPr>
              <a:buNone/>
            </a:pPr>
            <a:r>
              <a:rPr lang="ru-RU" dirty="0" smtClean="0">
                <a:latin typeface="Book Antiqua" pitchFamily="18" charset="0"/>
              </a:rPr>
              <a:t>1.3. Точка, прямая, плоскость</a:t>
            </a:r>
          </a:p>
          <a:p>
            <a:pPr>
              <a:buNone/>
            </a:pPr>
            <a:r>
              <a:rPr lang="ru-RU" dirty="0" smtClean="0">
                <a:latin typeface="Book Antiqua" pitchFamily="18" charset="0"/>
              </a:rPr>
              <a:t>1.4. Координатный луч</a:t>
            </a:r>
          </a:p>
          <a:p>
            <a:pPr>
              <a:buNone/>
            </a:pPr>
            <a:r>
              <a:rPr lang="ru-RU" dirty="0" smtClean="0">
                <a:latin typeface="Book Antiqua" pitchFamily="18" charset="0"/>
              </a:rPr>
              <a:t>1.5. Чтение и запись натуральных чисел. Сравнение натуральных чисел (тест)</a:t>
            </a:r>
          </a:p>
          <a:p>
            <a:pPr>
              <a:buNone/>
            </a:pPr>
            <a:r>
              <a:rPr lang="ru-RU" dirty="0" smtClean="0">
                <a:latin typeface="Book Antiqua" pitchFamily="18" charset="0"/>
              </a:rPr>
              <a:t>1.6. Деление с остатком</a:t>
            </a:r>
          </a:p>
          <a:p>
            <a:pPr>
              <a:buNone/>
            </a:pPr>
            <a:r>
              <a:rPr lang="ru-RU" dirty="0" smtClean="0">
                <a:latin typeface="Book Antiqua" pitchFamily="18" charset="0"/>
              </a:rPr>
              <a:t>1.7. Делимость натуральных чисел (тест)</a:t>
            </a:r>
          </a:p>
          <a:p>
            <a:pPr>
              <a:buNone/>
            </a:pPr>
            <a:r>
              <a:rPr lang="ru-RU" dirty="0" smtClean="0">
                <a:latin typeface="Book Antiqua" pitchFamily="18" charset="0"/>
              </a:rPr>
              <a:t>1.8. Признаки делимости на 2, на 5, на 10</a:t>
            </a:r>
          </a:p>
          <a:p>
            <a:pPr>
              <a:buNone/>
            </a:pPr>
            <a:r>
              <a:rPr lang="ru-RU" dirty="0" smtClean="0">
                <a:latin typeface="Book Antiqua" pitchFamily="18" charset="0"/>
              </a:rPr>
              <a:t>1.9. Признаки делимости на 3, на 9</a:t>
            </a:r>
          </a:p>
          <a:p>
            <a:pPr>
              <a:buNone/>
            </a:pPr>
            <a:r>
              <a:rPr lang="ru-RU" dirty="0" smtClean="0">
                <a:latin typeface="Book Antiqua" pitchFamily="18" charset="0"/>
              </a:rPr>
              <a:t>1.10. Простые и составные числа</a:t>
            </a:r>
          </a:p>
          <a:p>
            <a:pPr>
              <a:buNone/>
            </a:pPr>
            <a:r>
              <a:rPr lang="ru-RU" dirty="0" smtClean="0">
                <a:latin typeface="Book Antiqua" pitchFamily="18" charset="0"/>
              </a:rPr>
              <a:t>1.11. Общий делитель. Взаимно простые числа</a:t>
            </a:r>
          </a:p>
          <a:p>
            <a:pPr>
              <a:buNone/>
            </a:pPr>
            <a:endParaRPr lang="ru-RU" dirty="0" smtClean="0">
              <a:latin typeface="Book Antiqua" pitchFamily="18" charset="0"/>
            </a:endParaRPr>
          </a:p>
          <a:p>
            <a:pPr>
              <a:buNone/>
            </a:pPr>
            <a:endParaRPr lang="ru-RU" dirty="0" smtClean="0">
              <a:latin typeface="Book Antiqua" pitchFamily="18" charset="0"/>
            </a:endParaRPr>
          </a:p>
          <a:p>
            <a:pPr>
              <a:buNone/>
            </a:pPr>
            <a:endParaRPr lang="ru-RU" dirty="0" smtClean="0">
              <a:latin typeface="Book Antiqua" pitchFamily="18" charset="0"/>
            </a:endParaRPr>
          </a:p>
          <a:p>
            <a:pPr>
              <a:buNone/>
            </a:pPr>
            <a:endParaRPr lang="ru-RU" dirty="0" smtClean="0">
              <a:latin typeface="Book Antiqua" pitchFamily="18" charset="0"/>
            </a:endParaRPr>
          </a:p>
          <a:p>
            <a:pPr>
              <a:buNone/>
            </a:pPr>
            <a:endParaRPr lang="ru-RU" dirty="0" smtClean="0">
              <a:latin typeface="Book Antiqua" pitchFamily="18" charset="0"/>
            </a:endParaRPr>
          </a:p>
          <a:p>
            <a:pPr>
              <a:buNone/>
            </a:pPr>
            <a:endParaRPr lang="ru-RU" dirty="0" smtClean="0">
              <a:latin typeface="Book Antiqua" pitchFamily="18" charset="0"/>
            </a:endParaRPr>
          </a:p>
          <a:p>
            <a:pPr>
              <a:buNone/>
            </a:pPr>
            <a:r>
              <a:rPr lang="ru-RU" dirty="0" smtClean="0">
                <a:latin typeface="Book Antiqua" pitchFamily="18" charset="0"/>
              </a:rPr>
              <a:t>1.12. Наибольший общий делитель</a:t>
            </a:r>
          </a:p>
          <a:p>
            <a:pPr>
              <a:buNone/>
            </a:pPr>
            <a:r>
              <a:rPr lang="ru-RU" dirty="0" smtClean="0">
                <a:latin typeface="Book Antiqua" pitchFamily="18" charset="0"/>
              </a:rPr>
              <a:t>1.13. Наименьшее общее кратное</a:t>
            </a:r>
          </a:p>
          <a:p>
            <a:pPr>
              <a:buNone/>
            </a:pPr>
            <a:r>
              <a:rPr lang="ru-RU" dirty="0" smtClean="0">
                <a:latin typeface="Book Antiqua" pitchFamily="18" charset="0"/>
              </a:rPr>
              <a:t>1.14. НОД и НОК (Тест)</a:t>
            </a:r>
          </a:p>
          <a:p>
            <a:pPr>
              <a:buNone/>
            </a:pP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2. Наглядная геометрия</a:t>
            </a: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>
              <a:buNone/>
            </a:pPr>
            <a:r>
              <a:rPr lang="ru-RU" dirty="0" smtClean="0">
                <a:latin typeface="Book Antiqua" pitchFamily="18" charset="0"/>
              </a:rPr>
              <a:t>2.1. Точка. Прямая. Плоскость</a:t>
            </a:r>
          </a:p>
          <a:p>
            <a:pPr>
              <a:buNone/>
            </a:pPr>
            <a:r>
              <a:rPr lang="ru-RU" dirty="0" smtClean="0">
                <a:latin typeface="Book Antiqua" pitchFamily="18" charset="0"/>
              </a:rPr>
              <a:t>2.2. Углы (тест)</a:t>
            </a:r>
          </a:p>
          <a:p>
            <a:pPr>
              <a:buNone/>
            </a:pPr>
            <a:r>
              <a:rPr lang="ru-RU" dirty="0" smtClean="0">
                <a:latin typeface="Book Antiqua" pitchFamily="18" charset="0"/>
              </a:rPr>
              <a:t>2.3. Перпендикулярные прямые</a:t>
            </a:r>
          </a:p>
          <a:p>
            <a:pPr>
              <a:buNone/>
            </a:pPr>
            <a:r>
              <a:rPr lang="ru-RU" dirty="0" smtClean="0">
                <a:latin typeface="Book Antiqua" pitchFamily="18" charset="0"/>
              </a:rPr>
              <a:t>2.4. Площади (практическая работа)</a:t>
            </a:r>
          </a:p>
          <a:p>
            <a:pPr>
              <a:buNone/>
            </a:pPr>
            <a:r>
              <a:rPr lang="ru-RU" dirty="0" smtClean="0">
                <a:latin typeface="Book Antiqua" pitchFamily="18" charset="0"/>
              </a:rPr>
              <a:t>2.5. Прямоугольный параллелепипед</a:t>
            </a:r>
          </a:p>
          <a:p>
            <a:pPr>
              <a:buNone/>
            </a:pPr>
            <a:r>
              <a:rPr lang="ru-RU" dirty="0" smtClean="0">
                <a:latin typeface="Book Antiqua" pitchFamily="18" charset="0"/>
              </a:rPr>
              <a:t>2.6. Объём прямоугольного параллелепипеда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400" y="1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643174" y="285728"/>
            <a:ext cx="5625258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Тематический и итоговый </a:t>
            </a:r>
          </a:p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контроль  5 класс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1" name="Управляющая кнопка: далее 10">
            <a:hlinkClick r:id="rId8" action="ppaction://hlinksldjump" highlightClick="1"/>
          </p:cNvPr>
          <p:cNvSpPr/>
          <p:nvPr/>
        </p:nvSpPr>
        <p:spPr>
          <a:xfrm>
            <a:off x="8715404" y="6143644"/>
            <a:ext cx="428596" cy="428628"/>
          </a:xfrm>
          <a:prstGeom prst="actionButtonForwardNex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правляющая кнопка: домой 12">
            <a:hlinkClick r:id="rId9" action="ppaction://hlinksldjump" highlightClick="1"/>
          </p:cNvPr>
          <p:cNvSpPr/>
          <p:nvPr/>
        </p:nvSpPr>
        <p:spPr>
          <a:xfrm>
            <a:off x="8501090" y="0"/>
            <a:ext cx="642910" cy="571504"/>
          </a:xfrm>
          <a:prstGeom prst="actionButtonHom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возврат 13">
            <a:hlinkClick r:id="rId10" action="ppaction://hlinksldjump" highlightClick="1"/>
          </p:cNvPr>
          <p:cNvSpPr/>
          <p:nvPr/>
        </p:nvSpPr>
        <p:spPr>
          <a:xfrm>
            <a:off x="1357290" y="6072206"/>
            <a:ext cx="642942" cy="500066"/>
          </a:xfrm>
          <a:prstGeom prst="actionButtonRetur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428728" y="285728"/>
            <a:ext cx="1151277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Папка 7</a:t>
            </a:r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345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Объект 21"/>
          <p:cNvSpPr>
            <a:spLocks noGrp="1"/>
          </p:cNvSpPr>
          <p:nvPr>
            <p:ph idx="1"/>
          </p:nvPr>
        </p:nvSpPr>
        <p:spPr>
          <a:xfrm>
            <a:off x="1571604" y="285728"/>
            <a:ext cx="7358114" cy="6130969"/>
          </a:xfrm>
          <a:solidFill>
            <a:schemeClr val="bg1">
              <a:lumMod val="95000"/>
              <a:alpha val="75000"/>
            </a:schemeClr>
          </a:solidFill>
        </p:spPr>
        <p:txBody>
          <a:bodyPr numCol="2">
            <a:normAutofit fontScale="85000" lnSpcReduction="20000"/>
          </a:bodyPr>
          <a:lstStyle/>
          <a:p>
            <a:pPr>
              <a:buNone/>
            </a:pPr>
            <a:endParaRPr lang="ru-RU" sz="2100" i="1" dirty="0" smtClean="0"/>
          </a:p>
          <a:p>
            <a:pPr>
              <a:buNone/>
            </a:pPr>
            <a:endParaRPr lang="ru-RU" sz="2100" i="1" dirty="0" smtClean="0">
              <a:latin typeface="Book Antiqua" pitchFamily="18" charset="0"/>
            </a:endParaRPr>
          </a:p>
          <a:p>
            <a:pPr>
              <a:buNone/>
            </a:pPr>
            <a:endParaRPr lang="ru-RU" sz="21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>
              <a:buNone/>
            </a:pPr>
            <a:endParaRPr lang="ru-RU" sz="21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>
              <a:buNone/>
            </a:pPr>
            <a:r>
              <a:rPr lang="ru-RU" sz="21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1. Выражения. Уравнения</a:t>
            </a:r>
            <a:endParaRPr lang="ru-RU" sz="2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>
              <a:buNone/>
            </a:pPr>
            <a:r>
              <a:rPr lang="ru-RU" sz="2100" dirty="0" smtClean="0">
                <a:latin typeface="Book Antiqua" pitchFamily="18" charset="0"/>
              </a:rPr>
              <a:t>1.1.Числовые и буквенные выражения</a:t>
            </a:r>
          </a:p>
          <a:p>
            <a:pPr>
              <a:buNone/>
            </a:pPr>
            <a:r>
              <a:rPr lang="ru-RU" sz="2100" dirty="0" smtClean="0">
                <a:latin typeface="Book Antiqua" pitchFamily="18" charset="0"/>
              </a:rPr>
              <a:t>1.2. Уравнения</a:t>
            </a:r>
          </a:p>
          <a:p>
            <a:pPr>
              <a:buNone/>
            </a:pPr>
            <a:r>
              <a:rPr lang="ru-RU" sz="2100" i="1" dirty="0" smtClean="0">
                <a:latin typeface="Book Antiqua" pitchFamily="18" charset="0"/>
              </a:rPr>
              <a:t>2. Обыкновенные дроби</a:t>
            </a:r>
            <a:endParaRPr lang="ru-RU" sz="2100" dirty="0" smtClean="0">
              <a:latin typeface="Book Antiqua" pitchFamily="18" charset="0"/>
            </a:endParaRPr>
          </a:p>
          <a:p>
            <a:pPr>
              <a:buNone/>
            </a:pPr>
            <a:r>
              <a:rPr lang="ru-RU" sz="2100" dirty="0" smtClean="0">
                <a:latin typeface="Book Antiqua" pitchFamily="18" charset="0"/>
              </a:rPr>
              <a:t>2.1. Понятие дроби</a:t>
            </a:r>
          </a:p>
          <a:p>
            <a:pPr>
              <a:buNone/>
            </a:pPr>
            <a:r>
              <a:rPr lang="ru-RU" sz="2100" dirty="0" smtClean="0">
                <a:latin typeface="Book Antiqua" pitchFamily="18" charset="0"/>
              </a:rPr>
              <a:t>2.2. Правильные и неправильные дроби</a:t>
            </a:r>
          </a:p>
          <a:p>
            <a:pPr>
              <a:buNone/>
            </a:pPr>
            <a:r>
              <a:rPr lang="ru-RU" sz="2100" dirty="0" smtClean="0">
                <a:latin typeface="Book Antiqua" pitchFamily="18" charset="0"/>
              </a:rPr>
              <a:t>2.3. Сокращение обыкновенных дробей</a:t>
            </a:r>
          </a:p>
          <a:p>
            <a:pPr>
              <a:buNone/>
            </a:pPr>
            <a:r>
              <a:rPr lang="ru-RU" sz="2100" dirty="0" smtClean="0">
                <a:latin typeface="Book Antiqua" pitchFamily="18" charset="0"/>
              </a:rPr>
              <a:t>2.4. Приведение дробей к общему знаменателю</a:t>
            </a:r>
          </a:p>
          <a:p>
            <a:pPr>
              <a:buNone/>
            </a:pPr>
            <a:r>
              <a:rPr lang="ru-RU" sz="2100" dirty="0" smtClean="0">
                <a:latin typeface="Book Antiqua" pitchFamily="18" charset="0"/>
              </a:rPr>
              <a:t>2.5. Сложение дробей с разными знаменателями</a:t>
            </a:r>
          </a:p>
          <a:p>
            <a:pPr>
              <a:buNone/>
            </a:pPr>
            <a:endParaRPr lang="ru-RU" sz="2100" dirty="0" smtClean="0">
              <a:latin typeface="Book Antiqua" pitchFamily="18" charset="0"/>
            </a:endParaRPr>
          </a:p>
          <a:p>
            <a:pPr>
              <a:buNone/>
            </a:pPr>
            <a:endParaRPr lang="ru-RU" sz="2100" dirty="0" smtClean="0">
              <a:latin typeface="Book Antiqua" pitchFamily="18" charset="0"/>
            </a:endParaRPr>
          </a:p>
          <a:p>
            <a:pPr>
              <a:buNone/>
            </a:pPr>
            <a:endParaRPr lang="ru-RU" sz="2100" dirty="0" smtClean="0">
              <a:latin typeface="Book Antiqua" pitchFamily="18" charset="0"/>
            </a:endParaRPr>
          </a:p>
          <a:p>
            <a:pPr>
              <a:buNone/>
            </a:pPr>
            <a:endParaRPr lang="ru-RU" sz="2100" dirty="0" smtClean="0">
              <a:latin typeface="Book Antiqua" pitchFamily="18" charset="0"/>
            </a:endParaRPr>
          </a:p>
          <a:p>
            <a:pPr>
              <a:buNone/>
            </a:pPr>
            <a:endParaRPr lang="ru-RU" sz="2100" dirty="0" smtClean="0">
              <a:latin typeface="Book Antiqua" pitchFamily="18" charset="0"/>
            </a:endParaRPr>
          </a:p>
          <a:p>
            <a:pPr>
              <a:buNone/>
            </a:pPr>
            <a:endParaRPr lang="ru-RU" sz="2100" dirty="0" smtClean="0">
              <a:latin typeface="Book Antiqua" pitchFamily="18" charset="0"/>
            </a:endParaRPr>
          </a:p>
          <a:p>
            <a:pPr>
              <a:buNone/>
            </a:pPr>
            <a:endParaRPr lang="ru-RU" sz="2100" dirty="0" smtClean="0">
              <a:latin typeface="Book Antiqua" pitchFamily="18" charset="0"/>
            </a:endParaRPr>
          </a:p>
          <a:p>
            <a:pPr>
              <a:buNone/>
            </a:pPr>
            <a:endParaRPr lang="ru-RU" sz="2100" dirty="0" smtClean="0">
              <a:latin typeface="Book Antiqua" pitchFamily="18" charset="0"/>
            </a:endParaRPr>
          </a:p>
          <a:p>
            <a:pPr>
              <a:buNone/>
            </a:pPr>
            <a:endParaRPr lang="ru-RU" sz="2100" dirty="0" smtClean="0">
              <a:latin typeface="Book Antiqua" pitchFamily="18" charset="0"/>
            </a:endParaRPr>
          </a:p>
          <a:p>
            <a:pPr>
              <a:buNone/>
            </a:pPr>
            <a:r>
              <a:rPr lang="ru-RU" sz="2100" dirty="0" smtClean="0">
                <a:latin typeface="Book Antiqua" pitchFamily="18" charset="0"/>
              </a:rPr>
              <a:t>2.6. Умножение дробей</a:t>
            </a:r>
          </a:p>
          <a:p>
            <a:pPr>
              <a:buNone/>
            </a:pPr>
            <a:r>
              <a:rPr lang="ru-RU" sz="2100" dirty="0" smtClean="0">
                <a:latin typeface="Book Antiqua" pitchFamily="18" charset="0"/>
              </a:rPr>
              <a:t>2.7. Законы умножения дробей</a:t>
            </a:r>
          </a:p>
          <a:p>
            <a:pPr>
              <a:buNone/>
            </a:pPr>
            <a:r>
              <a:rPr lang="ru-RU" sz="2100" dirty="0" smtClean="0">
                <a:latin typeface="Book Antiqua" pitchFamily="18" charset="0"/>
              </a:rPr>
              <a:t>2.8. Сложение и вычитание смешанных дробей</a:t>
            </a:r>
          </a:p>
          <a:p>
            <a:pPr>
              <a:buNone/>
            </a:pPr>
            <a:r>
              <a:rPr lang="ru-RU" sz="2100" dirty="0" smtClean="0">
                <a:latin typeface="Book Antiqua" pitchFamily="18" charset="0"/>
              </a:rPr>
              <a:t>2.9. Задачи на нахождение дроби от числа</a:t>
            </a:r>
          </a:p>
          <a:p>
            <a:pPr>
              <a:buNone/>
            </a:pPr>
            <a:r>
              <a:rPr lang="ru-RU" sz="2100" dirty="0" smtClean="0">
                <a:latin typeface="Book Antiqua" pitchFamily="18" charset="0"/>
              </a:rPr>
              <a:t>2.10. Среднее арифметическое</a:t>
            </a:r>
          </a:p>
          <a:p>
            <a:pPr>
              <a:buNone/>
            </a:pPr>
            <a:r>
              <a:rPr lang="ru-RU" sz="2100" dirty="0" smtClean="0">
                <a:latin typeface="Book Antiqua" pitchFamily="18" charset="0"/>
              </a:rPr>
              <a:t>2.11. Дроби (итоговый тест)</a:t>
            </a:r>
          </a:p>
          <a:p>
            <a:pPr>
              <a:buNone/>
            </a:pPr>
            <a:r>
              <a:rPr lang="ru-RU" sz="21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3. Итоговый контроль</a:t>
            </a:r>
            <a:endParaRPr lang="ru-RU" sz="2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>
              <a:buNone/>
            </a:pPr>
            <a:r>
              <a:rPr lang="ru-RU" sz="2100" dirty="0" smtClean="0">
                <a:latin typeface="Book Antiqua" pitchFamily="18" charset="0"/>
              </a:rPr>
              <a:t>3.1. Натуральные числа</a:t>
            </a:r>
          </a:p>
          <a:p>
            <a:pPr>
              <a:buNone/>
            </a:pPr>
            <a:r>
              <a:rPr lang="ru-RU" sz="2100" dirty="0" smtClean="0">
                <a:latin typeface="Book Antiqua" pitchFamily="18" charset="0"/>
              </a:rPr>
              <a:t>3.2. Выражения. Уравнения</a:t>
            </a:r>
          </a:p>
          <a:p>
            <a:pPr>
              <a:buNone/>
            </a:pPr>
            <a:r>
              <a:rPr lang="ru-RU" sz="2100" dirty="0" smtClean="0">
                <a:latin typeface="Book Antiqua" pitchFamily="18" charset="0"/>
              </a:rPr>
              <a:t>3.3.Сложение и вычитание обыкновенных дробей</a:t>
            </a:r>
          </a:p>
          <a:p>
            <a:pPr>
              <a:buNone/>
            </a:pPr>
            <a:r>
              <a:rPr lang="ru-RU" sz="2100" dirty="0" smtClean="0">
                <a:latin typeface="Book Antiqua" pitchFamily="18" charset="0"/>
              </a:rPr>
              <a:t>3.4. Умножение и деление обыкновенных дробей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400" y="1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643174" y="214290"/>
            <a:ext cx="5625258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Тематический и итоговый </a:t>
            </a:r>
          </a:p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контроль   5 класс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1" name="Управляющая кнопка: назад 10">
            <a:hlinkClick r:id="rId8" action="ppaction://hlinksldjump" highlightClick="1"/>
          </p:cNvPr>
          <p:cNvSpPr/>
          <p:nvPr/>
        </p:nvSpPr>
        <p:spPr>
          <a:xfrm>
            <a:off x="8715372" y="6143644"/>
            <a:ext cx="428628" cy="428628"/>
          </a:xfrm>
          <a:prstGeom prst="actionButtonBackPreviou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правляющая кнопка: домой 12">
            <a:hlinkClick r:id="rId9" action="ppaction://hlinksldjump" highlightClick="1"/>
          </p:cNvPr>
          <p:cNvSpPr/>
          <p:nvPr/>
        </p:nvSpPr>
        <p:spPr>
          <a:xfrm>
            <a:off x="8501090" y="0"/>
            <a:ext cx="642910" cy="571504"/>
          </a:xfrm>
          <a:prstGeom prst="actionButtonHom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возврат 13">
            <a:hlinkClick r:id="rId10" action="ppaction://hlinksldjump" highlightClick="1"/>
          </p:cNvPr>
          <p:cNvSpPr/>
          <p:nvPr/>
        </p:nvSpPr>
        <p:spPr>
          <a:xfrm>
            <a:off x="1357290" y="6072206"/>
            <a:ext cx="642942" cy="500066"/>
          </a:xfrm>
          <a:prstGeom prst="actionButtonRetur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428728" y="285728"/>
            <a:ext cx="1151277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Папка 8</a:t>
            </a:r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345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Объект 21"/>
          <p:cNvSpPr>
            <a:spLocks noGrp="1"/>
          </p:cNvSpPr>
          <p:nvPr>
            <p:ph idx="1"/>
          </p:nvPr>
        </p:nvSpPr>
        <p:spPr>
          <a:xfrm>
            <a:off x="1475656" y="285728"/>
            <a:ext cx="7454062" cy="6143668"/>
          </a:xfrm>
          <a:solidFill>
            <a:schemeClr val="bg1">
              <a:lumMod val="95000"/>
              <a:alpha val="75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endParaRPr lang="ru-RU" sz="14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>
              <a:buNone/>
            </a:pPr>
            <a:endParaRPr lang="ru-RU" sz="14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>
              <a:buNone/>
            </a:pPr>
            <a:endParaRPr lang="ru-RU" sz="14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>
              <a:buNone/>
            </a:pPr>
            <a:r>
              <a:rPr lang="ru-RU" sz="1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1. Десятичные дроби</a:t>
            </a:r>
            <a:endParaRPr lang="ru-RU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 marL="0" lvl="1" indent="0">
              <a:buNone/>
            </a:pPr>
            <a:r>
              <a:rPr lang="ru-RU" sz="1400" dirty="0" smtClean="0">
                <a:latin typeface="Book Antiqua" pitchFamily="18" charset="0"/>
              </a:rPr>
              <a:t>1.1.Равенство десятичных дробей. Сравнение десятичных дробей. Изображение десятичных дробей на координатном луче. </a:t>
            </a:r>
          </a:p>
          <a:p>
            <a:pPr>
              <a:buNone/>
            </a:pPr>
            <a:r>
              <a:rPr lang="ru-RU" sz="1400" dirty="0" smtClean="0">
                <a:latin typeface="Book Antiqua" pitchFamily="18" charset="0"/>
              </a:rPr>
              <a:t>1.2.   Округление десятичных дробей</a:t>
            </a:r>
          </a:p>
          <a:p>
            <a:pPr>
              <a:buNone/>
            </a:pPr>
            <a:r>
              <a:rPr lang="ru-RU" sz="1400" dirty="0" smtClean="0">
                <a:latin typeface="Book Antiqua" pitchFamily="18" charset="0"/>
              </a:rPr>
              <a:t>1.3.   Сложение десятичных дробей</a:t>
            </a:r>
          </a:p>
          <a:p>
            <a:pPr>
              <a:buNone/>
            </a:pPr>
            <a:r>
              <a:rPr lang="ru-RU" sz="1400" dirty="0" smtClean="0">
                <a:latin typeface="Book Antiqua" pitchFamily="18" charset="0"/>
              </a:rPr>
              <a:t>1.4. Числовые выражения с двумя действиями – сложением и вычитанием</a:t>
            </a:r>
          </a:p>
          <a:p>
            <a:pPr>
              <a:buNone/>
            </a:pPr>
            <a:r>
              <a:rPr lang="ru-RU" sz="1400" dirty="0" smtClean="0">
                <a:latin typeface="Book Antiqua" pitchFamily="18" charset="0"/>
              </a:rPr>
              <a:t>1.5.   Умножение десятичных дробей</a:t>
            </a:r>
          </a:p>
          <a:p>
            <a:pPr>
              <a:buNone/>
            </a:pPr>
            <a:r>
              <a:rPr lang="ru-RU" sz="1400" dirty="0" smtClean="0">
                <a:latin typeface="Book Antiqua" pitchFamily="18" charset="0"/>
              </a:rPr>
              <a:t>1.6. Деление десятичных дробей. Задачи на сложение, вычитание и умножение десятичных дробей</a:t>
            </a:r>
          </a:p>
          <a:p>
            <a:pPr>
              <a:buNone/>
            </a:pPr>
            <a:r>
              <a:rPr lang="ru-RU" sz="1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2.Пропорции и проценты</a:t>
            </a:r>
            <a:endParaRPr lang="ru-RU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>
              <a:buNone/>
            </a:pPr>
            <a:r>
              <a:rPr lang="ru-RU" sz="1400" dirty="0" smtClean="0">
                <a:latin typeface="Book Antiqua" pitchFamily="18" charset="0"/>
              </a:rPr>
              <a:t>2.1.   Деление числа на пропорциональные части</a:t>
            </a:r>
          </a:p>
          <a:p>
            <a:pPr>
              <a:buNone/>
            </a:pPr>
            <a:r>
              <a:rPr lang="ru-RU" sz="1400" dirty="0" smtClean="0">
                <a:latin typeface="Book Antiqua" pitchFamily="18" charset="0"/>
              </a:rPr>
              <a:t>2.2.   Проценты</a:t>
            </a:r>
          </a:p>
          <a:p>
            <a:pPr>
              <a:buNone/>
            </a:pPr>
            <a:r>
              <a:rPr lang="ru-RU" sz="1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3.Рациональные числа</a:t>
            </a:r>
            <a:endParaRPr lang="ru-RU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>
              <a:buNone/>
            </a:pPr>
            <a:r>
              <a:rPr lang="ru-RU" sz="1400" dirty="0" smtClean="0">
                <a:latin typeface="Book Antiqua" pitchFamily="18" charset="0"/>
              </a:rPr>
              <a:t>3.1.   Координатная прямая </a:t>
            </a:r>
          </a:p>
          <a:p>
            <a:pPr>
              <a:buNone/>
            </a:pPr>
            <a:r>
              <a:rPr lang="ru-RU" sz="1400" dirty="0" smtClean="0">
                <a:latin typeface="Book Antiqua" pitchFamily="18" charset="0"/>
              </a:rPr>
              <a:t>3.2    Рациональные числа</a:t>
            </a:r>
          </a:p>
          <a:p>
            <a:pPr>
              <a:buNone/>
            </a:pPr>
            <a:r>
              <a:rPr lang="ru-RU" sz="1400" dirty="0" smtClean="0">
                <a:latin typeface="Book Antiqua" pitchFamily="18" charset="0"/>
              </a:rPr>
              <a:t>3.3.   Модуль числа</a:t>
            </a:r>
          </a:p>
          <a:p>
            <a:pPr>
              <a:buNone/>
            </a:pPr>
            <a:r>
              <a:rPr lang="ru-RU" sz="1400" dirty="0" smtClean="0">
                <a:latin typeface="Book Antiqua" pitchFamily="18" charset="0"/>
              </a:rPr>
              <a:t>3.4.   Сложение и вычитание рациональных чисел</a:t>
            </a:r>
          </a:p>
          <a:p>
            <a:pPr>
              <a:buNone/>
            </a:pPr>
            <a:r>
              <a:rPr lang="ru-RU" sz="1400" dirty="0" smtClean="0">
                <a:latin typeface="Book Antiqua" pitchFamily="18" charset="0"/>
              </a:rPr>
              <a:t>3.5.   Расстояние между двумя точками координатной прямой</a:t>
            </a:r>
          </a:p>
          <a:p>
            <a:pPr>
              <a:buNone/>
            </a:pPr>
            <a:r>
              <a:rPr lang="ru-RU" sz="1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4.Координатная плоскость</a:t>
            </a:r>
            <a:endParaRPr lang="ru-RU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>
              <a:buNone/>
            </a:pPr>
            <a:r>
              <a:rPr lang="ru-RU" sz="1400" dirty="0" smtClean="0">
                <a:latin typeface="Book Antiqua" pitchFamily="18" charset="0"/>
              </a:rPr>
              <a:t>4.1.  Координатная плоскость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400" y="1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071670" y="214290"/>
            <a:ext cx="5751896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Тематический и </a:t>
            </a:r>
          </a:p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итоговый контроль  6 класс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2" name="Управляющая кнопка: домой 11">
            <a:hlinkClick r:id="rId8" action="ppaction://hlinksldjump" highlightClick="1"/>
          </p:cNvPr>
          <p:cNvSpPr/>
          <p:nvPr/>
        </p:nvSpPr>
        <p:spPr>
          <a:xfrm>
            <a:off x="8501090" y="0"/>
            <a:ext cx="642910" cy="571504"/>
          </a:xfrm>
          <a:prstGeom prst="actionButtonHom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правляющая кнопка: возврат 12">
            <a:hlinkClick r:id="rId9" action="ppaction://hlinksldjump" highlightClick="1"/>
          </p:cNvPr>
          <p:cNvSpPr/>
          <p:nvPr/>
        </p:nvSpPr>
        <p:spPr>
          <a:xfrm>
            <a:off x="1357290" y="6072206"/>
            <a:ext cx="642942" cy="500066"/>
          </a:xfrm>
          <a:prstGeom prst="actionButtonRetur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далее 13">
            <a:hlinkClick r:id="rId10" action="ppaction://hlinksldjump" highlightClick="1"/>
          </p:cNvPr>
          <p:cNvSpPr/>
          <p:nvPr/>
        </p:nvSpPr>
        <p:spPr>
          <a:xfrm>
            <a:off x="8715404" y="6143644"/>
            <a:ext cx="428596" cy="428628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500166" y="357166"/>
            <a:ext cx="1151277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Папка 9</a:t>
            </a:r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345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Объект 21"/>
          <p:cNvSpPr>
            <a:spLocks noGrp="1"/>
          </p:cNvSpPr>
          <p:nvPr>
            <p:ph idx="1"/>
          </p:nvPr>
        </p:nvSpPr>
        <p:spPr>
          <a:xfrm>
            <a:off x="1500166" y="285728"/>
            <a:ext cx="7429552" cy="6143668"/>
          </a:xfrm>
          <a:solidFill>
            <a:schemeClr val="bg1">
              <a:lumMod val="95000"/>
              <a:alpha val="75000"/>
            </a:schemeClr>
          </a:solidFill>
        </p:spPr>
        <p:txBody>
          <a:bodyPr numCol="2">
            <a:normAutofit fontScale="40000" lnSpcReduction="20000"/>
          </a:bodyPr>
          <a:lstStyle/>
          <a:p>
            <a:pPr>
              <a:buNone/>
            </a:pPr>
            <a:endParaRPr lang="ru-RU" sz="37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>
              <a:buNone/>
            </a:pPr>
            <a:endParaRPr lang="ru-RU" sz="37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>
              <a:buNone/>
            </a:pPr>
            <a:endParaRPr lang="ru-RU" sz="37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>
              <a:buNone/>
            </a:pPr>
            <a:endParaRPr lang="ru-RU" sz="37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>
              <a:buNone/>
            </a:pPr>
            <a:endParaRPr lang="ru-RU" sz="37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>
              <a:buNone/>
            </a:pPr>
            <a:r>
              <a:rPr lang="ru-RU" sz="37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ТЕСТЫ</a:t>
            </a:r>
          </a:p>
          <a:p>
            <a:pPr>
              <a:buNone/>
            </a:pPr>
            <a:r>
              <a:rPr lang="ru-RU" sz="37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1.Десятичные дроби</a:t>
            </a:r>
            <a:endParaRPr lang="ru-RU" sz="37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>
              <a:buNone/>
            </a:pPr>
            <a:r>
              <a:rPr lang="ru-RU" sz="3700" dirty="0" smtClean="0">
                <a:latin typeface="Book Antiqua" pitchFamily="18" charset="0"/>
              </a:rPr>
              <a:t>1.1. Десятичная дробь</a:t>
            </a:r>
          </a:p>
          <a:p>
            <a:pPr>
              <a:buNone/>
            </a:pPr>
            <a:r>
              <a:rPr lang="ru-RU" sz="3700" dirty="0" smtClean="0">
                <a:latin typeface="Book Antiqua" pitchFamily="18" charset="0"/>
              </a:rPr>
              <a:t>1.2. Округление десятичных дробей</a:t>
            </a:r>
          </a:p>
          <a:p>
            <a:pPr>
              <a:buNone/>
            </a:pPr>
            <a:r>
              <a:rPr lang="ru-RU" sz="3700" dirty="0" smtClean="0">
                <a:latin typeface="Book Antiqua" pitchFamily="18" charset="0"/>
              </a:rPr>
              <a:t>1 .3. Сложение и вычитание десятичных дробей</a:t>
            </a:r>
          </a:p>
          <a:p>
            <a:pPr>
              <a:buNone/>
            </a:pPr>
            <a:r>
              <a:rPr lang="ru-RU" sz="3700" dirty="0" smtClean="0">
                <a:latin typeface="Book Antiqua" pitchFamily="18" charset="0"/>
              </a:rPr>
              <a:t>1.4. Умножение десятичных дробей</a:t>
            </a:r>
          </a:p>
          <a:p>
            <a:pPr>
              <a:buNone/>
            </a:pPr>
            <a:r>
              <a:rPr lang="ru-RU" sz="3700" dirty="0" smtClean="0">
                <a:latin typeface="Book Antiqua" pitchFamily="18" charset="0"/>
              </a:rPr>
              <a:t>1.5. Деление десятичных дробей</a:t>
            </a:r>
          </a:p>
          <a:p>
            <a:pPr>
              <a:buNone/>
            </a:pPr>
            <a:r>
              <a:rPr lang="ru-RU" sz="3700" dirty="0" smtClean="0">
                <a:latin typeface="Book Antiqua" pitchFamily="18" charset="0"/>
              </a:rPr>
              <a:t>1.6. Преобразование десятичной дроби в обыкновенную и обыкновенной в десятичную</a:t>
            </a:r>
          </a:p>
          <a:p>
            <a:pPr>
              <a:buNone/>
            </a:pPr>
            <a:r>
              <a:rPr lang="ru-RU" sz="37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2.Пропорции  и проценты</a:t>
            </a:r>
            <a:endParaRPr lang="ru-RU" sz="37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>
              <a:buNone/>
            </a:pPr>
            <a:r>
              <a:rPr lang="ru-RU" sz="3700" dirty="0" smtClean="0">
                <a:latin typeface="Book Antiqua" pitchFamily="18" charset="0"/>
              </a:rPr>
              <a:t>2.1. Отношения величин</a:t>
            </a:r>
          </a:p>
          <a:p>
            <a:pPr>
              <a:buNone/>
            </a:pPr>
            <a:r>
              <a:rPr lang="ru-RU" sz="3700" dirty="0" smtClean="0">
                <a:latin typeface="Book Antiqua" pitchFamily="18" charset="0"/>
              </a:rPr>
              <a:t>2.2. Пропорция</a:t>
            </a:r>
          </a:p>
          <a:p>
            <a:pPr>
              <a:buNone/>
            </a:pPr>
            <a:r>
              <a:rPr lang="ru-RU" sz="37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3.Координатная прямая</a:t>
            </a:r>
            <a:endParaRPr lang="ru-RU" sz="37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>
              <a:buNone/>
            </a:pPr>
            <a:r>
              <a:rPr lang="ru-RU" sz="3700" dirty="0" smtClean="0">
                <a:latin typeface="Book Antiqua" pitchFamily="18" charset="0"/>
              </a:rPr>
              <a:t>3.1. Координатная прямая</a:t>
            </a:r>
          </a:p>
          <a:p>
            <a:pPr>
              <a:buNone/>
            </a:pPr>
            <a:r>
              <a:rPr lang="ru-RU" sz="3700" dirty="0" smtClean="0">
                <a:latin typeface="Book Antiqua" pitchFamily="18" charset="0"/>
              </a:rPr>
              <a:t>3.2. Рациональные числа</a:t>
            </a:r>
          </a:p>
          <a:p>
            <a:pPr>
              <a:buNone/>
            </a:pPr>
            <a:endParaRPr lang="ru-RU" sz="3700" dirty="0" smtClean="0">
              <a:latin typeface="Book Antiqua" pitchFamily="18" charset="0"/>
            </a:endParaRPr>
          </a:p>
          <a:p>
            <a:pPr>
              <a:buNone/>
            </a:pPr>
            <a:endParaRPr lang="ru-RU" sz="3700" dirty="0" smtClean="0">
              <a:latin typeface="Book Antiqua" pitchFamily="18" charset="0"/>
            </a:endParaRPr>
          </a:p>
          <a:p>
            <a:pPr>
              <a:buNone/>
            </a:pPr>
            <a:endParaRPr lang="ru-RU" sz="3700" dirty="0" smtClean="0">
              <a:latin typeface="Book Antiqua" pitchFamily="18" charset="0"/>
            </a:endParaRPr>
          </a:p>
          <a:p>
            <a:pPr>
              <a:buNone/>
            </a:pPr>
            <a:endParaRPr lang="ru-RU" sz="3700" dirty="0" smtClean="0">
              <a:latin typeface="Book Antiqua" pitchFamily="18" charset="0"/>
            </a:endParaRPr>
          </a:p>
          <a:p>
            <a:pPr>
              <a:buNone/>
            </a:pPr>
            <a:endParaRPr lang="ru-RU" sz="3700" dirty="0" smtClean="0">
              <a:latin typeface="Book Antiqua" pitchFamily="18" charset="0"/>
            </a:endParaRPr>
          </a:p>
          <a:p>
            <a:pPr>
              <a:buNone/>
            </a:pPr>
            <a:endParaRPr lang="ru-RU" sz="3700" dirty="0" smtClean="0">
              <a:latin typeface="Book Antiqua" pitchFamily="18" charset="0"/>
            </a:endParaRPr>
          </a:p>
          <a:p>
            <a:pPr>
              <a:buNone/>
            </a:pPr>
            <a:endParaRPr lang="ru-RU" sz="3700" dirty="0" smtClean="0">
              <a:latin typeface="Book Antiqua" pitchFamily="18" charset="0"/>
            </a:endParaRPr>
          </a:p>
          <a:p>
            <a:pPr>
              <a:buNone/>
            </a:pPr>
            <a:endParaRPr lang="ru-RU" sz="3700" dirty="0" smtClean="0">
              <a:latin typeface="Book Antiqua" pitchFamily="18" charset="0"/>
            </a:endParaRPr>
          </a:p>
          <a:p>
            <a:pPr>
              <a:buNone/>
            </a:pPr>
            <a:endParaRPr lang="ru-RU" sz="3700" dirty="0" smtClean="0">
              <a:latin typeface="Book Antiqua" pitchFamily="18" charset="0"/>
            </a:endParaRPr>
          </a:p>
          <a:p>
            <a:pPr>
              <a:buNone/>
            </a:pPr>
            <a:endParaRPr lang="ru-RU" sz="3700" dirty="0" smtClean="0">
              <a:latin typeface="Book Antiqua" pitchFamily="18" charset="0"/>
            </a:endParaRPr>
          </a:p>
          <a:p>
            <a:pPr>
              <a:buNone/>
            </a:pPr>
            <a:endParaRPr lang="ru-RU" sz="3700" dirty="0" smtClean="0">
              <a:latin typeface="Book Antiqua" pitchFamily="18" charset="0"/>
            </a:endParaRPr>
          </a:p>
          <a:p>
            <a:pPr>
              <a:buNone/>
            </a:pPr>
            <a:r>
              <a:rPr lang="ru-RU" sz="3700" dirty="0" smtClean="0">
                <a:latin typeface="Book Antiqua" pitchFamily="18" charset="0"/>
              </a:rPr>
              <a:t>3.3. Сравнение рациональных чисел</a:t>
            </a:r>
          </a:p>
          <a:p>
            <a:pPr>
              <a:buNone/>
            </a:pPr>
            <a:r>
              <a:rPr lang="ru-RU" sz="3700" dirty="0" smtClean="0">
                <a:latin typeface="Book Antiqua" pitchFamily="18" charset="0"/>
              </a:rPr>
              <a:t>3.4. Вычитание рациональных чисел</a:t>
            </a:r>
          </a:p>
          <a:p>
            <a:pPr>
              <a:buNone/>
            </a:pPr>
            <a:r>
              <a:rPr lang="ru-RU" sz="3700" dirty="0" smtClean="0">
                <a:latin typeface="Book Antiqua" pitchFamily="18" charset="0"/>
              </a:rPr>
              <a:t>3.5. Умножение рациональных чисел</a:t>
            </a:r>
          </a:p>
          <a:p>
            <a:pPr>
              <a:buNone/>
            </a:pPr>
            <a:r>
              <a:rPr lang="ru-RU" sz="37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4.Координатная плоскость</a:t>
            </a:r>
            <a:endParaRPr lang="ru-RU" sz="37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>
              <a:buNone/>
            </a:pPr>
            <a:r>
              <a:rPr lang="ru-RU" sz="3700" dirty="0" smtClean="0">
                <a:latin typeface="Book Antiqua" pitchFamily="18" charset="0"/>
              </a:rPr>
              <a:t>4.1. Координатная плоскость</a:t>
            </a:r>
          </a:p>
          <a:p>
            <a:pPr>
              <a:buNone/>
            </a:pPr>
            <a:r>
              <a:rPr lang="ru-RU" sz="3700" i="1" dirty="0" smtClean="0">
                <a:latin typeface="Book Antiqua" pitchFamily="18" charset="0"/>
              </a:rPr>
              <a:t>5.Наглядная геометрия</a:t>
            </a:r>
            <a:endParaRPr lang="ru-RU" sz="3700" dirty="0" smtClean="0">
              <a:latin typeface="Book Antiqua" pitchFamily="18" charset="0"/>
            </a:endParaRPr>
          </a:p>
          <a:p>
            <a:pPr>
              <a:buNone/>
            </a:pPr>
            <a:r>
              <a:rPr lang="ru-RU" sz="3700" dirty="0" smtClean="0">
                <a:latin typeface="Book Antiqua" pitchFamily="18" charset="0"/>
              </a:rPr>
              <a:t>5.1. Центральная симметрия</a:t>
            </a:r>
          </a:p>
          <a:p>
            <a:pPr>
              <a:buNone/>
            </a:pPr>
            <a:r>
              <a:rPr lang="ru-RU" sz="3700" dirty="0" smtClean="0">
                <a:latin typeface="Book Antiqua" pitchFamily="18" charset="0"/>
              </a:rPr>
              <a:t>5.2. Итоговый тест</a:t>
            </a:r>
          </a:p>
          <a:p>
            <a:pPr>
              <a:buNone/>
            </a:pPr>
            <a:r>
              <a:rPr lang="ru-RU" sz="37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Итоговый контроль</a:t>
            </a:r>
            <a:endParaRPr lang="ru-RU" sz="37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>
              <a:buNone/>
            </a:pPr>
            <a:r>
              <a:rPr lang="ru-RU" sz="3700" dirty="0" smtClean="0">
                <a:latin typeface="Book Antiqua" pitchFamily="18" charset="0"/>
              </a:rPr>
              <a:t>1.  Десятичные дроби</a:t>
            </a:r>
          </a:p>
          <a:p>
            <a:pPr>
              <a:buNone/>
            </a:pPr>
            <a:r>
              <a:rPr lang="ru-RU" sz="3700" dirty="0" smtClean="0">
                <a:latin typeface="Book Antiqua" pitchFamily="18" charset="0"/>
              </a:rPr>
              <a:t>2. Пропорции и проценты</a:t>
            </a:r>
          </a:p>
          <a:p>
            <a:pPr>
              <a:buNone/>
            </a:pPr>
            <a:r>
              <a:rPr lang="ru-RU" sz="3700" dirty="0" smtClean="0">
                <a:latin typeface="Book Antiqua" pitchFamily="18" charset="0"/>
              </a:rPr>
              <a:t>3. Сложение и вычитание рациональных чисел</a:t>
            </a:r>
          </a:p>
          <a:p>
            <a:pPr>
              <a:buNone/>
            </a:pPr>
            <a:r>
              <a:rPr lang="ru-RU" sz="3700" dirty="0" smtClean="0">
                <a:latin typeface="Book Antiqua" pitchFamily="18" charset="0"/>
              </a:rPr>
              <a:t>4. Умножение и деление рациональных чисел</a:t>
            </a:r>
          </a:p>
          <a:p>
            <a:pPr>
              <a:buNone/>
            </a:pPr>
            <a:r>
              <a:rPr lang="ru-RU" sz="3700" dirty="0" smtClean="0">
                <a:latin typeface="Book Antiqua" pitchFamily="18" charset="0"/>
              </a:rPr>
              <a:t>5. Координатная плоскость</a:t>
            </a:r>
          </a:p>
          <a:p>
            <a:pPr>
              <a:buNone/>
            </a:pPr>
            <a:r>
              <a:rPr lang="ru-RU" sz="3700" dirty="0" smtClean="0">
                <a:latin typeface="Book Antiqua" pitchFamily="18" charset="0"/>
              </a:rPr>
              <a:t>6. Итоговая контрольная работа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400" y="1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143108" y="285728"/>
            <a:ext cx="5751896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Тематический и </a:t>
            </a:r>
          </a:p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итоговый контроль  6 класс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2" name="Управляющая кнопка: возврат 11">
            <a:hlinkClick r:id="rId8" action="ppaction://hlinksldjump" highlightClick="1"/>
          </p:cNvPr>
          <p:cNvSpPr/>
          <p:nvPr/>
        </p:nvSpPr>
        <p:spPr>
          <a:xfrm>
            <a:off x="1357290" y="6072206"/>
            <a:ext cx="642942" cy="500066"/>
          </a:xfrm>
          <a:prstGeom prst="actionButtonRetur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правляющая кнопка: домой 12">
            <a:hlinkClick r:id="rId9" action="ppaction://hlinksldjump" highlightClick="1"/>
          </p:cNvPr>
          <p:cNvSpPr/>
          <p:nvPr/>
        </p:nvSpPr>
        <p:spPr>
          <a:xfrm>
            <a:off x="8501090" y="0"/>
            <a:ext cx="642910" cy="571504"/>
          </a:xfrm>
          <a:prstGeom prst="actionButtonHom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назад 13">
            <a:hlinkClick r:id="rId10" action="ppaction://hlinksldjump" highlightClick="1"/>
          </p:cNvPr>
          <p:cNvSpPr/>
          <p:nvPr/>
        </p:nvSpPr>
        <p:spPr>
          <a:xfrm>
            <a:off x="8715404" y="6143644"/>
            <a:ext cx="428596" cy="428628"/>
          </a:xfrm>
          <a:prstGeom prst="actionButtonBackPreviou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428728" y="285728"/>
            <a:ext cx="128112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Папка 10</a:t>
            </a:r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345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Объект 21"/>
          <p:cNvSpPr>
            <a:spLocks noGrp="1"/>
          </p:cNvSpPr>
          <p:nvPr>
            <p:ph idx="1"/>
          </p:nvPr>
        </p:nvSpPr>
        <p:spPr>
          <a:xfrm>
            <a:off x="1475656" y="1268760"/>
            <a:ext cx="7239748" cy="5089198"/>
          </a:xfrm>
          <a:solidFill>
            <a:schemeClr val="bg1">
              <a:lumMod val="95000"/>
              <a:alpha val="75000"/>
            </a:schemeClr>
          </a:solidFill>
        </p:spPr>
        <p:txBody>
          <a:bodyPr numCol="2"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200" i="1" u="sng" dirty="0" smtClean="0"/>
              <a:t>Геометрический компонент</a:t>
            </a:r>
            <a:endParaRPr lang="ru-RU" sz="2200" dirty="0" smtClean="0"/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200" b="1" i="1" dirty="0" smtClean="0"/>
              <a:t>Начальные понятия геометрии</a:t>
            </a:r>
            <a:endParaRPr lang="ru-RU" sz="22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200" dirty="0" smtClean="0"/>
              <a:t>1.1. Самостоятельная работа №1 (к §1-3)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200" dirty="0" smtClean="0"/>
              <a:t>1.2. Самостоятельная работа №2 (к §4-6)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200" b="1" i="1" dirty="0" smtClean="0"/>
              <a:t>2.</a:t>
            </a:r>
            <a:r>
              <a:rPr lang="ru-RU" sz="2200" i="1" dirty="0" smtClean="0"/>
              <a:t>  </a:t>
            </a:r>
            <a:r>
              <a:rPr lang="ru-RU" sz="2200" b="1" i="1" dirty="0" smtClean="0"/>
              <a:t>Признаки равенства треугольников</a:t>
            </a:r>
            <a:r>
              <a:rPr lang="ru-RU" sz="2200" i="1" dirty="0" smtClean="0"/>
              <a:t> </a:t>
            </a:r>
            <a:endParaRPr lang="ru-RU" sz="22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200" dirty="0" smtClean="0"/>
              <a:t>2.1. Самостоятельная работа №3 (к § 8-9)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200" dirty="0" smtClean="0"/>
              <a:t>2.2. Самостоятельная работа №4 (к § 10-13)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200" b="1" i="1" dirty="0" smtClean="0"/>
              <a:t>3.</a:t>
            </a:r>
            <a:r>
              <a:rPr lang="ru-RU" sz="2200" i="1" dirty="0" smtClean="0"/>
              <a:t>  </a:t>
            </a:r>
            <a:r>
              <a:rPr lang="ru-RU" sz="2200" b="1" i="1" dirty="0" smtClean="0"/>
              <a:t>Параллельность прямых на плоскости</a:t>
            </a:r>
            <a:endParaRPr lang="ru-RU" sz="22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200" dirty="0" smtClean="0"/>
              <a:t>3.1. Самостоятельная работа №5 (к § 15)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200" dirty="0" smtClean="0"/>
              <a:t>3.2. Самостоятельная работа №6 (к §16-17)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200" b="1" i="1" dirty="0" smtClean="0"/>
              <a:t>4. Сумма углов треугольника</a:t>
            </a:r>
            <a:endParaRPr lang="ru-RU" sz="22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200" dirty="0" smtClean="0"/>
              <a:t>4.1. Самостоятельная работа №7 (к §19-20)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200" dirty="0" smtClean="0"/>
              <a:t>4.2. Самостоятельная работа №8 (к §21-23)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200" b="1" i="1" dirty="0" smtClean="0"/>
              <a:t>5. Задачи на построение</a:t>
            </a:r>
            <a:endParaRPr lang="ru-RU" sz="22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200" dirty="0" smtClean="0"/>
              <a:t>5.1. Самостоятельная работа №9 (к §27-29)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200" dirty="0" smtClean="0"/>
              <a:t>5.2. Самостоятельная работа №10 (к §30-31)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2200" b="1" i="1" u="sng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2200" b="1" i="1" u="sng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200" b="1" i="1" u="sng" dirty="0" smtClean="0"/>
              <a:t>Итоговый контроль</a:t>
            </a:r>
            <a:endParaRPr lang="ru-RU" sz="22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200" dirty="0" smtClean="0"/>
              <a:t>1. Начальные понятия геометрии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200" dirty="0" smtClean="0"/>
              <a:t>2. Признаки равенства треугольников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200" dirty="0" smtClean="0"/>
              <a:t>3. Параллельность прямых на плоскости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200" dirty="0" smtClean="0"/>
              <a:t>4. Сумма углов треугольника</a:t>
            </a:r>
            <a:endParaRPr lang="ru-RU" sz="22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>
              <a:buNone/>
            </a:pPr>
            <a:endParaRPr lang="ru-RU" sz="48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>
              <a:buNone/>
            </a:pPr>
            <a:endParaRPr lang="ru-RU" sz="48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>
              <a:buNone/>
            </a:pPr>
            <a:endParaRPr lang="ru-RU" sz="48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400" y="1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143108" y="285728"/>
            <a:ext cx="5751896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Тематический и </a:t>
            </a:r>
          </a:p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итоговый контроль  7 класс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2" name="Управляющая кнопка: домой 11">
            <a:hlinkClick r:id="rId8" action="ppaction://hlinksldjump" highlightClick="1"/>
          </p:cNvPr>
          <p:cNvSpPr/>
          <p:nvPr/>
        </p:nvSpPr>
        <p:spPr>
          <a:xfrm>
            <a:off x="8501090" y="0"/>
            <a:ext cx="642910" cy="571504"/>
          </a:xfrm>
          <a:prstGeom prst="actionButtonHom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правляющая кнопка: далее 12">
            <a:hlinkClick r:id="rId9" action="ppaction://hlinksldjump" highlightClick="1"/>
          </p:cNvPr>
          <p:cNvSpPr/>
          <p:nvPr/>
        </p:nvSpPr>
        <p:spPr>
          <a:xfrm>
            <a:off x="8572528" y="6215082"/>
            <a:ext cx="571472" cy="357190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возврат 13">
            <a:hlinkClick r:id="rId10" action="ppaction://hlinksldjump" highlightClick="1"/>
          </p:cNvPr>
          <p:cNvSpPr/>
          <p:nvPr/>
        </p:nvSpPr>
        <p:spPr>
          <a:xfrm>
            <a:off x="1357290" y="6072206"/>
            <a:ext cx="642942" cy="500066"/>
          </a:xfrm>
          <a:prstGeom prst="actionButtonRetur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428728" y="285728"/>
            <a:ext cx="128112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Папка 11</a:t>
            </a:r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345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Объект 21"/>
          <p:cNvSpPr>
            <a:spLocks noGrp="1"/>
          </p:cNvSpPr>
          <p:nvPr>
            <p:ph idx="1"/>
          </p:nvPr>
        </p:nvSpPr>
        <p:spPr>
          <a:xfrm>
            <a:off x="1475656" y="1412776"/>
            <a:ext cx="7382624" cy="4802306"/>
          </a:xfrm>
          <a:solidFill>
            <a:schemeClr val="bg1">
              <a:lumMod val="95000"/>
              <a:alpha val="75000"/>
            </a:schemeClr>
          </a:solidFill>
        </p:spPr>
        <p:txBody>
          <a:bodyPr numCol="2">
            <a:normAutofit fontScale="32500" lnSpcReduction="20000"/>
          </a:bodyPr>
          <a:lstStyle/>
          <a:p>
            <a:pPr>
              <a:buNone/>
            </a:pPr>
            <a:r>
              <a:rPr lang="ru-RU" sz="3700" i="1" u="sng" dirty="0" smtClean="0">
                <a:latin typeface="Times New Roman" pitchFamily="18" charset="0"/>
                <a:cs typeface="Times New Roman" pitchFamily="18" charset="0"/>
              </a:rPr>
              <a:t>Алгебраический компонент</a:t>
            </a:r>
            <a:endParaRPr lang="ru-RU" sz="37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700" b="1" i="1" dirty="0" smtClean="0">
                <a:latin typeface="Times New Roman" pitchFamily="18" charset="0"/>
                <a:cs typeface="Times New Roman" pitchFamily="18" charset="0"/>
              </a:rPr>
              <a:t>1. Степень с натуральным и целым показателем</a:t>
            </a:r>
            <a:endParaRPr lang="ru-RU" sz="37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None/>
            </a:pP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Степень с натуральным и целым показателем и ее свойства</a:t>
            </a:r>
          </a:p>
          <a:p>
            <a:pPr lvl="1">
              <a:buNone/>
            </a:pP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Степень с целым показателем и ее свойства</a:t>
            </a:r>
          </a:p>
          <a:p>
            <a:pPr>
              <a:buNone/>
            </a:pPr>
            <a:r>
              <a:rPr lang="ru-RU" sz="3700" b="1" i="1" dirty="0" smtClean="0">
                <a:latin typeface="Times New Roman" pitchFamily="18" charset="0"/>
                <a:cs typeface="Times New Roman" pitchFamily="18" charset="0"/>
              </a:rPr>
              <a:t>2. Выражения и их преобразования</a:t>
            </a:r>
            <a:endParaRPr lang="ru-RU" sz="37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2.1. Числовые выражения и выражения с переменными. Тождество</a:t>
            </a:r>
          </a:p>
          <a:p>
            <a:pPr>
              <a:buNone/>
            </a:pP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2.2. Одночлен. Действия с одночленами</a:t>
            </a:r>
          </a:p>
          <a:p>
            <a:pPr>
              <a:buNone/>
            </a:pP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2.3. Многочлен. Сложение и вычитание многочленов</a:t>
            </a:r>
          </a:p>
          <a:p>
            <a:pPr>
              <a:buNone/>
            </a:pP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2.4. Умножение и деление многочлена на многочлен. Умножение многочленов</a:t>
            </a:r>
          </a:p>
          <a:p>
            <a:pPr>
              <a:buNone/>
            </a:pP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2.5. Квадрат суммы и квадрат разности двух выражений</a:t>
            </a:r>
          </a:p>
          <a:p>
            <a:pPr>
              <a:buNone/>
            </a:pP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2.6. Произведение суммы и разности двух выражений</a:t>
            </a:r>
          </a:p>
          <a:p>
            <a:pPr>
              <a:buNone/>
            </a:pP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2.7. Разложение многочлена на множители</a:t>
            </a:r>
          </a:p>
          <a:p>
            <a:pPr>
              <a:buNone/>
            </a:pPr>
            <a:r>
              <a:rPr lang="ru-RU" sz="3700" b="1" i="1" dirty="0" smtClean="0">
                <a:latin typeface="Times New Roman" pitchFamily="18" charset="0"/>
                <a:cs typeface="Times New Roman" pitchFamily="18" charset="0"/>
              </a:rPr>
              <a:t>3. Линейные уравнения. Линейные неравенства. Линейная функция</a:t>
            </a:r>
            <a:endParaRPr lang="ru-RU" sz="37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3.1.  Линейные равнения с одной переменной</a:t>
            </a:r>
          </a:p>
          <a:p>
            <a:pPr>
              <a:buNone/>
            </a:pP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3.2.  Решение текстовых задач с помощью линейных уравнений</a:t>
            </a:r>
          </a:p>
          <a:p>
            <a:pPr>
              <a:buNone/>
            </a:pP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3.3.  Числовые неравенства</a:t>
            </a:r>
          </a:p>
          <a:p>
            <a:pPr>
              <a:buNone/>
            </a:pP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3.4. Линейное неравенство с одной переменной</a:t>
            </a:r>
          </a:p>
          <a:p>
            <a:pPr>
              <a:buNone/>
            </a:pP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3.5. Функция. Линейная функция и её свойства</a:t>
            </a:r>
          </a:p>
          <a:p>
            <a:pPr>
              <a:buNone/>
            </a:pPr>
            <a:r>
              <a:rPr lang="ru-RU" sz="3700" b="1" i="1" dirty="0" smtClean="0">
                <a:latin typeface="Times New Roman" pitchFamily="18" charset="0"/>
                <a:cs typeface="Times New Roman" pitchFamily="18" charset="0"/>
              </a:rPr>
              <a:t>4.  Система линейных уравнений с двумя переменными</a:t>
            </a:r>
            <a:endParaRPr lang="ru-RU" sz="37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4.1. Линейные уравнения с двумя переменными. График линейного уравнения </a:t>
            </a:r>
            <a:r>
              <a:rPr lang="ru-RU" sz="3700" dirty="0" err="1" smtClean="0">
                <a:latin typeface="Times New Roman" pitchFamily="18" charset="0"/>
                <a:cs typeface="Times New Roman" pitchFamily="18" charset="0"/>
              </a:rPr>
              <a:t>ах+вх=с</a:t>
            </a: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 с двумя переменными</a:t>
            </a:r>
          </a:p>
          <a:p>
            <a:pPr>
              <a:buNone/>
            </a:pP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4.2. Система линейных уравнений с двумя переменными. Способы решения системы линейных уравнений с двумя переменными</a:t>
            </a:r>
          </a:p>
          <a:p>
            <a:pPr>
              <a:buNone/>
            </a:pP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4.3. Решение текстовых задач с помощью линейных уравнений</a:t>
            </a:r>
          </a:p>
          <a:p>
            <a:pPr>
              <a:buNone/>
            </a:pPr>
            <a:r>
              <a:rPr lang="ru-RU" sz="3700" b="1" i="1" u="sng" dirty="0" smtClean="0">
                <a:latin typeface="Times New Roman" pitchFamily="18" charset="0"/>
                <a:cs typeface="Times New Roman" pitchFamily="18" charset="0"/>
              </a:rPr>
              <a:t>Итоговый контроль</a:t>
            </a:r>
            <a:endParaRPr lang="ru-RU" sz="37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1. Степень с натуральным и целым показателем</a:t>
            </a:r>
          </a:p>
          <a:p>
            <a:pPr>
              <a:buNone/>
            </a:pP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2. Выражения и их преобразования</a:t>
            </a:r>
          </a:p>
          <a:p>
            <a:pPr>
              <a:buNone/>
            </a:pP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3. Линейные уравнения. Линейные неравенства. Линейная функция</a:t>
            </a:r>
          </a:p>
          <a:p>
            <a:pPr>
              <a:buNone/>
            </a:pP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4.  Система линейных уравнений с двумя переменными</a:t>
            </a:r>
          </a:p>
          <a:p>
            <a:pPr>
              <a:buNone/>
            </a:pPr>
            <a:endParaRPr lang="ru-RU" sz="30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400" y="1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143108" y="357166"/>
            <a:ext cx="5751896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Тематический и </a:t>
            </a:r>
          </a:p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итоговый контроль  7 класс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2" name="Управляющая кнопка: домой 11">
            <a:hlinkClick r:id="rId8" action="ppaction://hlinksldjump" highlightClick="1"/>
          </p:cNvPr>
          <p:cNvSpPr/>
          <p:nvPr/>
        </p:nvSpPr>
        <p:spPr>
          <a:xfrm>
            <a:off x="8501090" y="0"/>
            <a:ext cx="642910" cy="571504"/>
          </a:xfrm>
          <a:prstGeom prst="actionButtonHom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правляющая кнопка: назад 12">
            <a:hlinkClick r:id="rId9" action="ppaction://hlinksldjump" highlightClick="1"/>
          </p:cNvPr>
          <p:cNvSpPr/>
          <p:nvPr/>
        </p:nvSpPr>
        <p:spPr>
          <a:xfrm>
            <a:off x="8643966" y="6143644"/>
            <a:ext cx="500034" cy="428628"/>
          </a:xfrm>
          <a:prstGeom prst="actionButtonBackPreviou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возврат 13">
            <a:hlinkClick r:id="rId10" action="ppaction://hlinksldjump" highlightClick="1"/>
          </p:cNvPr>
          <p:cNvSpPr/>
          <p:nvPr/>
        </p:nvSpPr>
        <p:spPr>
          <a:xfrm>
            <a:off x="1357290" y="6072206"/>
            <a:ext cx="642942" cy="500066"/>
          </a:xfrm>
          <a:prstGeom prst="actionButtonRetur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428728" y="285728"/>
            <a:ext cx="128112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Папка 12</a:t>
            </a:r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345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Объект 21"/>
          <p:cNvSpPr>
            <a:spLocks noGrp="1"/>
          </p:cNvSpPr>
          <p:nvPr>
            <p:ph idx="1"/>
          </p:nvPr>
        </p:nvSpPr>
        <p:spPr>
          <a:xfrm>
            <a:off x="1428728" y="1340768"/>
            <a:ext cx="7454062" cy="5160066"/>
          </a:xfrm>
          <a:solidFill>
            <a:schemeClr val="bg1">
              <a:lumMod val="95000"/>
              <a:alpha val="75000"/>
            </a:schemeClr>
          </a:solidFill>
        </p:spPr>
        <p:txBody>
          <a:bodyPr numCol="2">
            <a:normAutofit fontScale="55000" lnSpcReduction="20000"/>
          </a:bodyPr>
          <a:lstStyle/>
          <a:p>
            <a:pPr>
              <a:buNone/>
            </a:pPr>
            <a:r>
              <a:rPr lang="ru-RU" i="1" u="sng" dirty="0" smtClean="0">
                <a:latin typeface="Times New Roman" pitchFamily="18" charset="0"/>
                <a:cs typeface="Times New Roman" pitchFamily="18" charset="0"/>
              </a:rPr>
              <a:t>Геометрический компонент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1.  Четырехугольники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1.1. Многоугольник. Свойства и признаки параллелограмма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1.2. Прямоугольник. Ромб. Квадрат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1.3. Теорема Фалеса. Средняя линия треугольника. Свойство медиан треугольника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1.4. Трапеция. Средняя линия трапеции. Равнобедренная и прямоугольная трапеция</a:t>
            </a:r>
          </a:p>
          <a:p>
            <a:pPr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2.  Площади многоугольников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2.1. Площадь квадрата, прямоугольника, параллелограмма, треугольника, прямоугольного треугольника, ромба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2.2. Теорема Пифагора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2.3. Площадь трапеции</a:t>
            </a:r>
          </a:p>
          <a:p>
            <a:pPr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3.   Подобие треугольников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3.1. Самостоятельная работа №8(к §19-21)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3.2. Самостоятельная работа №9(к § 22-23)</a:t>
            </a:r>
          </a:p>
          <a:p>
            <a:pPr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4.  Окружность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4.1. Самостоятельная работа №10(к §25-26)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4.2. Самостоятельная работа №11(к §27-28)</a:t>
            </a:r>
          </a:p>
          <a:p>
            <a:pPr>
              <a:buNone/>
            </a:pPr>
            <a:r>
              <a:rPr lang="ru-RU" b="1" i="1" u="sng" dirty="0" smtClean="0">
                <a:latin typeface="Times New Roman" pitchFamily="18" charset="0"/>
                <a:cs typeface="Times New Roman" pitchFamily="18" charset="0"/>
              </a:rPr>
              <a:t>Итоговый контроль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Четырехугольники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Площади многоугольников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Подобие треугольников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Окружность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400" y="1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571736" y="214290"/>
            <a:ext cx="5751896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Тематический и </a:t>
            </a:r>
          </a:p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итоговый контроль  8 класс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2" name="Управляющая кнопка: домой 11">
            <a:hlinkClick r:id="rId8" action="ppaction://hlinksldjump" highlightClick="1"/>
          </p:cNvPr>
          <p:cNvSpPr/>
          <p:nvPr/>
        </p:nvSpPr>
        <p:spPr>
          <a:xfrm>
            <a:off x="8501090" y="0"/>
            <a:ext cx="642910" cy="571504"/>
          </a:xfrm>
          <a:prstGeom prst="actionButtonHom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Управляющая кнопка: далее 14">
            <a:hlinkClick r:id="rId9" action="ppaction://hlinksldjump" highlightClick="1"/>
          </p:cNvPr>
          <p:cNvSpPr/>
          <p:nvPr/>
        </p:nvSpPr>
        <p:spPr>
          <a:xfrm>
            <a:off x="8572528" y="6215082"/>
            <a:ext cx="571472" cy="357190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Управляющая кнопка: возврат 15">
            <a:hlinkClick r:id="rId10" action="ppaction://hlinksldjump" highlightClick="1"/>
          </p:cNvPr>
          <p:cNvSpPr/>
          <p:nvPr/>
        </p:nvSpPr>
        <p:spPr>
          <a:xfrm>
            <a:off x="785786" y="6072206"/>
            <a:ext cx="642942" cy="500066"/>
          </a:xfrm>
          <a:prstGeom prst="actionButtonRetur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428728" y="285728"/>
            <a:ext cx="128112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Папка 13</a:t>
            </a:r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345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Объект 21"/>
          <p:cNvSpPr>
            <a:spLocks noGrp="1"/>
          </p:cNvSpPr>
          <p:nvPr>
            <p:ph idx="1"/>
          </p:nvPr>
        </p:nvSpPr>
        <p:spPr>
          <a:xfrm>
            <a:off x="1475656" y="1340768"/>
            <a:ext cx="7382624" cy="5088628"/>
          </a:xfrm>
          <a:solidFill>
            <a:schemeClr val="bg1">
              <a:lumMod val="95000"/>
              <a:alpha val="75000"/>
            </a:schemeClr>
          </a:solidFill>
        </p:spPr>
        <p:txBody>
          <a:bodyPr numCol="2">
            <a:normAutofit fontScale="47500" lnSpcReduction="20000"/>
          </a:bodyPr>
          <a:lstStyle/>
          <a:p>
            <a:pPr>
              <a:buNone/>
            </a:pPr>
            <a:r>
              <a:rPr lang="ru-RU" i="1" u="sng" dirty="0" smtClean="0"/>
              <a:t>Алгебраический компонент</a:t>
            </a:r>
            <a:endParaRPr lang="ru-RU" dirty="0" smtClean="0"/>
          </a:p>
          <a:p>
            <a:pPr>
              <a:buNone/>
            </a:pPr>
            <a:r>
              <a:rPr lang="ru-RU" b="1" i="1" dirty="0" smtClean="0"/>
              <a:t>1.</a:t>
            </a:r>
            <a:r>
              <a:rPr lang="ru-RU" i="1" dirty="0" smtClean="0"/>
              <a:t>  </a:t>
            </a:r>
            <a:r>
              <a:rPr lang="ru-RU" b="1" i="1" dirty="0" smtClean="0"/>
              <a:t>Квадратные корни и их свойства. Действительные числа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1.1. Арифметический квадратный корень. Множество действительных чисел</a:t>
            </a:r>
          </a:p>
          <a:p>
            <a:pPr>
              <a:buNone/>
            </a:pPr>
            <a:r>
              <a:rPr lang="ru-RU" dirty="0" smtClean="0"/>
              <a:t>1.2. Свойства квадратных корней</a:t>
            </a:r>
          </a:p>
          <a:p>
            <a:pPr>
              <a:buNone/>
            </a:pPr>
            <a:r>
              <a:rPr lang="ru-RU" dirty="0" smtClean="0"/>
              <a:t>1.3. Применение свойств квадратных корней</a:t>
            </a:r>
          </a:p>
          <a:p>
            <a:pPr>
              <a:buNone/>
            </a:pPr>
            <a:r>
              <a:rPr lang="ru-RU" dirty="0" smtClean="0"/>
              <a:t>1.4. Числовые промежутки. Системы и совокупности линейных неравенств с одной переменной. Решение двойных неравенств</a:t>
            </a:r>
          </a:p>
          <a:p>
            <a:pPr>
              <a:buNone/>
            </a:pPr>
            <a:r>
              <a:rPr lang="ru-RU" b="1" i="1" dirty="0" smtClean="0"/>
              <a:t>2.  Квадратные уравнения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2.1. Квадратные уравнения</a:t>
            </a:r>
          </a:p>
          <a:p>
            <a:pPr>
              <a:buNone/>
            </a:pPr>
            <a:r>
              <a:rPr lang="ru-RU" dirty="0" smtClean="0"/>
              <a:t>2.2. Теорема Виета</a:t>
            </a:r>
          </a:p>
          <a:p>
            <a:pPr>
              <a:buNone/>
            </a:pPr>
            <a:r>
              <a:rPr lang="ru-RU" dirty="0" smtClean="0"/>
              <a:t>2.3. Квадратный трехчлен</a:t>
            </a:r>
          </a:p>
          <a:p>
            <a:pPr>
              <a:buNone/>
            </a:pPr>
            <a:r>
              <a:rPr lang="ru-RU" dirty="0" smtClean="0"/>
              <a:t>2.4. Решение текстовых задач с помощью квадратных уравнений</a:t>
            </a:r>
          </a:p>
          <a:p>
            <a:pPr>
              <a:buNone/>
            </a:pPr>
            <a:r>
              <a:rPr lang="ru-RU" dirty="0" smtClean="0"/>
              <a:t>2.5. Целые рациональные уравнения, сводящиеся к квадратным уравнениям</a:t>
            </a:r>
          </a:p>
          <a:p>
            <a:pPr>
              <a:buNone/>
            </a:pPr>
            <a:r>
              <a:rPr lang="ru-RU" b="1" i="1" dirty="0" smtClean="0"/>
              <a:t>3.   Квадратичная функция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3.1. Квадратичная функция</a:t>
            </a:r>
          </a:p>
          <a:p>
            <a:pPr>
              <a:buNone/>
            </a:pPr>
            <a:r>
              <a:rPr lang="ru-RU" dirty="0" smtClean="0"/>
              <a:t>3.2. Монотонность, промежутки </a:t>
            </a:r>
            <a:r>
              <a:rPr lang="ru-RU" dirty="0" err="1" smtClean="0"/>
              <a:t>знакопостоянства</a:t>
            </a:r>
            <a:r>
              <a:rPr lang="ru-RU" dirty="0" smtClean="0"/>
              <a:t> квадратичной функции</a:t>
            </a:r>
          </a:p>
          <a:p>
            <a:pPr>
              <a:buNone/>
            </a:pPr>
            <a:r>
              <a:rPr lang="ru-RU" dirty="0" smtClean="0"/>
              <a:t>3.3. Квадратные неравенства</a:t>
            </a:r>
          </a:p>
          <a:p>
            <a:pPr>
              <a:buNone/>
            </a:pPr>
            <a:r>
              <a:rPr lang="ru-RU" dirty="0" smtClean="0"/>
              <a:t>3.4. Системы и совокупности квадратных неравенств</a:t>
            </a:r>
          </a:p>
          <a:p>
            <a:pPr>
              <a:buNone/>
            </a:pPr>
            <a:r>
              <a:rPr lang="ru-RU" i="1" dirty="0" smtClean="0"/>
              <a:t>4.   </a:t>
            </a:r>
            <a:r>
              <a:rPr lang="ru-RU" b="1" i="1" dirty="0" smtClean="0"/>
              <a:t>Функция </a:t>
            </a:r>
            <a:r>
              <a:rPr lang="en-US" b="1" i="1" dirty="0" smtClean="0"/>
              <a:t>y</a:t>
            </a:r>
            <a:r>
              <a:rPr lang="ru-RU" b="1" i="1" dirty="0" smtClean="0"/>
              <a:t>= (</a:t>
            </a:r>
            <a:r>
              <a:rPr lang="en-US" b="1" i="1" dirty="0" smtClean="0"/>
              <a:t>k</a:t>
            </a:r>
            <a:r>
              <a:rPr lang="ru-RU" b="1" i="1" dirty="0" smtClean="0"/>
              <a:t>≠0),</a:t>
            </a:r>
            <a:r>
              <a:rPr lang="en-US" b="1" i="1" dirty="0" smtClean="0"/>
              <a:t>y</a:t>
            </a:r>
            <a:r>
              <a:rPr lang="ru-RU" b="1" i="1" dirty="0" smtClean="0"/>
              <a:t>=,</a:t>
            </a:r>
            <a:r>
              <a:rPr lang="en-US" b="1" i="1" dirty="0" smtClean="0"/>
              <a:t>y</a:t>
            </a:r>
            <a:r>
              <a:rPr lang="ru-RU" b="1" i="1" dirty="0" smtClean="0"/>
              <a:t>=|</a:t>
            </a:r>
            <a:r>
              <a:rPr lang="en-US" b="1" i="1" dirty="0" smtClean="0"/>
              <a:t>x</a:t>
            </a:r>
            <a:r>
              <a:rPr lang="ru-RU" b="1" i="1" dirty="0" smtClean="0"/>
              <a:t>|,               ,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4.1. Свойства и графики функций  </a:t>
            </a:r>
            <a:r>
              <a:rPr lang="ru-RU" i="1" dirty="0" smtClean="0"/>
              <a:t> </a:t>
            </a:r>
          </a:p>
          <a:p>
            <a:pPr>
              <a:buNone/>
            </a:pPr>
            <a:r>
              <a:rPr lang="ru-RU" i="1" dirty="0" smtClean="0"/>
              <a:t>(</a:t>
            </a:r>
            <a:r>
              <a:rPr lang="en-US" i="1" dirty="0" smtClean="0"/>
              <a:t>k</a:t>
            </a:r>
            <a:r>
              <a:rPr lang="ru-RU" i="1" dirty="0" smtClean="0"/>
              <a:t>≠0),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4.2. Свойства и графики функций  </a:t>
            </a:r>
            <a:r>
              <a:rPr lang="en-US" i="1" dirty="0" smtClean="0"/>
              <a:t>y</a:t>
            </a:r>
            <a:r>
              <a:rPr lang="ru-RU" i="1" dirty="0" smtClean="0"/>
              <a:t>=|</a:t>
            </a:r>
            <a:r>
              <a:rPr lang="en-US" i="1" dirty="0" smtClean="0"/>
              <a:t>x</a:t>
            </a:r>
            <a:r>
              <a:rPr lang="ru-RU" i="1" dirty="0" smtClean="0"/>
              <a:t>|,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b="1" i="1" u="sng" dirty="0" smtClean="0"/>
              <a:t>Итоговый контроль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1. Квадратные корни и их свойства. Действительные числа</a:t>
            </a:r>
          </a:p>
          <a:p>
            <a:pPr>
              <a:buNone/>
            </a:pPr>
            <a:r>
              <a:rPr lang="ru-RU" dirty="0" smtClean="0"/>
              <a:t>2. Квадратные уравнения</a:t>
            </a:r>
          </a:p>
          <a:p>
            <a:pPr>
              <a:buNone/>
            </a:pPr>
            <a:r>
              <a:rPr lang="ru-RU" dirty="0" smtClean="0"/>
              <a:t>3. Квадратичная функция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4. Функция           (</a:t>
            </a:r>
            <a:r>
              <a:rPr lang="en-US" dirty="0" smtClean="0"/>
              <a:t>k</a:t>
            </a:r>
            <a:r>
              <a:rPr lang="ru-RU" dirty="0" smtClean="0"/>
              <a:t>≠0),             ,</a:t>
            </a:r>
            <a:r>
              <a:rPr lang="en-US" dirty="0" smtClean="0"/>
              <a:t>y</a:t>
            </a:r>
            <a:r>
              <a:rPr lang="ru-RU" dirty="0" smtClean="0"/>
              <a:t>=|</a:t>
            </a:r>
            <a:r>
              <a:rPr lang="en-US" dirty="0" smtClean="0"/>
              <a:t>x</a:t>
            </a:r>
            <a:r>
              <a:rPr lang="ru-RU" dirty="0" smtClean="0"/>
              <a:t>|,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400" y="1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571736" y="214290"/>
            <a:ext cx="5751896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Тематический и </a:t>
            </a:r>
          </a:p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итоговый контроль  8 класс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2" name="Управляющая кнопка: домой 11">
            <a:hlinkClick r:id="rId9" action="ppaction://hlinksldjump" highlightClick="1"/>
          </p:cNvPr>
          <p:cNvSpPr/>
          <p:nvPr/>
        </p:nvSpPr>
        <p:spPr>
          <a:xfrm>
            <a:off x="8501090" y="0"/>
            <a:ext cx="642910" cy="571504"/>
          </a:xfrm>
          <a:prstGeom prst="actionButtonHom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правляющая кнопка: возврат 12">
            <a:hlinkClick r:id="rId10" action="ppaction://hlinksldjump" highlightClick="1"/>
          </p:cNvPr>
          <p:cNvSpPr/>
          <p:nvPr/>
        </p:nvSpPr>
        <p:spPr>
          <a:xfrm>
            <a:off x="857224" y="6072206"/>
            <a:ext cx="642942" cy="500066"/>
          </a:xfrm>
          <a:prstGeom prst="actionButtonRetur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назад 13">
            <a:hlinkClick r:id="rId11" action="ppaction://hlinksldjump" highlightClick="1"/>
          </p:cNvPr>
          <p:cNvSpPr/>
          <p:nvPr/>
        </p:nvSpPr>
        <p:spPr>
          <a:xfrm>
            <a:off x="8715404" y="6143644"/>
            <a:ext cx="428596" cy="500066"/>
          </a:xfrm>
          <a:prstGeom prst="actionButtonBackPreviou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428728" y="285728"/>
            <a:ext cx="128112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Папка 14</a:t>
            </a:r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5841" name="Picture 1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200025" cy="228600"/>
          </a:xfrm>
          <a:prstGeom prst="rect">
            <a:avLst/>
          </a:prstGeom>
          <a:noFill/>
        </p:spPr>
      </p:pic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200025" cy="228600"/>
          </a:xfrm>
          <a:prstGeom prst="rect">
            <a:avLst/>
          </a:prstGeom>
          <a:noFill/>
        </p:spPr>
      </p:pic>
      <p:graphicFrame>
        <p:nvGraphicFramePr>
          <p:cNvPr id="19" name="Объект 18"/>
          <p:cNvGraphicFramePr>
            <a:graphicFrameLocks noChangeAspect="1"/>
          </p:cNvGraphicFramePr>
          <p:nvPr/>
        </p:nvGraphicFramePr>
        <p:xfrm>
          <a:off x="5364088" y="3501008"/>
          <a:ext cx="626616" cy="313308"/>
        </p:xfrm>
        <a:graphic>
          <a:graphicData uri="http://schemas.openxmlformats.org/presentationml/2006/ole">
            <p:oleObj spid="_x0000_s35845" name="Формула" r:id="rId13" imgW="482400" imgH="241200" progId="Equation.3">
              <p:embed/>
            </p:oleObj>
          </a:graphicData>
        </a:graphic>
      </p:graphicFrame>
      <p:graphicFrame>
        <p:nvGraphicFramePr>
          <p:cNvPr id="35847" name="Object 7"/>
          <p:cNvGraphicFramePr>
            <a:graphicFrameLocks noChangeAspect="1"/>
          </p:cNvGraphicFramePr>
          <p:nvPr/>
        </p:nvGraphicFramePr>
        <p:xfrm>
          <a:off x="7596336" y="2276872"/>
          <a:ext cx="625475" cy="385762"/>
        </p:xfrm>
        <a:graphic>
          <a:graphicData uri="http://schemas.openxmlformats.org/presentationml/2006/ole">
            <p:oleObj spid="_x0000_s35847" name="Формула" r:id="rId14" imgW="482400" imgH="241200" progId="Equation.3">
              <p:embed/>
            </p:oleObj>
          </a:graphicData>
        </a:graphic>
      </p:graphicFrame>
      <p:graphicFrame>
        <p:nvGraphicFramePr>
          <p:cNvPr id="23" name="Объект 22"/>
          <p:cNvGraphicFramePr>
            <a:graphicFrameLocks noChangeAspect="1"/>
          </p:cNvGraphicFramePr>
          <p:nvPr/>
        </p:nvGraphicFramePr>
        <p:xfrm>
          <a:off x="7956376" y="2780928"/>
          <a:ext cx="393700" cy="393700"/>
        </p:xfrm>
        <a:graphic>
          <a:graphicData uri="http://schemas.openxmlformats.org/presentationml/2006/ole">
            <p:oleObj spid="_x0000_s35848" name="Формула" r:id="rId15" imgW="393480" imgH="393480" progId="Equation.3">
              <p:embed/>
            </p:oleObj>
          </a:graphicData>
        </a:graphic>
      </p:graphicFrame>
      <p:graphicFrame>
        <p:nvGraphicFramePr>
          <p:cNvPr id="24" name="Объект 23"/>
          <p:cNvGraphicFramePr>
            <a:graphicFrameLocks noChangeAspect="1"/>
          </p:cNvGraphicFramePr>
          <p:nvPr/>
        </p:nvGraphicFramePr>
        <p:xfrm>
          <a:off x="5652120" y="3068960"/>
          <a:ext cx="419100" cy="228600"/>
        </p:xfrm>
        <a:graphic>
          <a:graphicData uri="http://schemas.openxmlformats.org/presentationml/2006/ole">
            <p:oleObj spid="_x0000_s35849" name="Формула" r:id="rId16" imgW="419040" imgH="228600" progId="Equation.3">
              <p:embed/>
            </p:oleObj>
          </a:graphicData>
        </a:graphic>
      </p:graphicFrame>
      <p:graphicFrame>
        <p:nvGraphicFramePr>
          <p:cNvPr id="35850" name="Object 10"/>
          <p:cNvGraphicFramePr>
            <a:graphicFrameLocks noChangeAspect="1"/>
          </p:cNvGraphicFramePr>
          <p:nvPr/>
        </p:nvGraphicFramePr>
        <p:xfrm>
          <a:off x="8316416" y="2348880"/>
          <a:ext cx="504056" cy="300608"/>
        </p:xfrm>
        <a:graphic>
          <a:graphicData uri="http://schemas.openxmlformats.org/presentationml/2006/ole">
            <p:oleObj spid="_x0000_s35850" name="Формула" r:id="rId17" imgW="419040" imgH="228600" progId="Equation.3">
              <p:embed/>
            </p:oleObj>
          </a:graphicData>
        </a:graphic>
      </p:graphicFrame>
      <p:graphicFrame>
        <p:nvGraphicFramePr>
          <p:cNvPr id="35852" name="Object 12"/>
          <p:cNvGraphicFramePr>
            <a:graphicFrameLocks noChangeAspect="1"/>
          </p:cNvGraphicFramePr>
          <p:nvPr/>
        </p:nvGraphicFramePr>
        <p:xfrm>
          <a:off x="6084168" y="5013176"/>
          <a:ext cx="393700" cy="393700"/>
        </p:xfrm>
        <a:graphic>
          <a:graphicData uri="http://schemas.openxmlformats.org/presentationml/2006/ole">
            <p:oleObj spid="_x0000_s35852" name="Формула" r:id="rId18" imgW="393480" imgH="393480" progId="Equation.3">
              <p:embed/>
            </p:oleObj>
          </a:graphicData>
        </a:graphic>
      </p:graphicFrame>
      <p:graphicFrame>
        <p:nvGraphicFramePr>
          <p:cNvPr id="35853" name="Object 13"/>
          <p:cNvGraphicFramePr>
            <a:graphicFrameLocks noChangeAspect="1"/>
          </p:cNvGraphicFramePr>
          <p:nvPr/>
        </p:nvGraphicFramePr>
        <p:xfrm>
          <a:off x="7020272" y="5013176"/>
          <a:ext cx="508721" cy="313755"/>
        </p:xfrm>
        <a:graphic>
          <a:graphicData uri="http://schemas.openxmlformats.org/presentationml/2006/ole">
            <p:oleObj spid="_x0000_s35853" name="Формула" r:id="rId19" imgW="482400" imgH="241200" progId="Equation.3">
              <p:embed/>
            </p:oleObj>
          </a:graphicData>
        </a:graphic>
      </p:graphicFrame>
      <p:graphicFrame>
        <p:nvGraphicFramePr>
          <p:cNvPr id="35855" name="Object 15"/>
          <p:cNvGraphicFramePr>
            <a:graphicFrameLocks noChangeAspect="1"/>
          </p:cNvGraphicFramePr>
          <p:nvPr/>
        </p:nvGraphicFramePr>
        <p:xfrm>
          <a:off x="8100392" y="5085184"/>
          <a:ext cx="503237" cy="300038"/>
        </p:xfrm>
        <a:graphic>
          <a:graphicData uri="http://schemas.openxmlformats.org/presentationml/2006/ole">
            <p:oleObj spid="_x0000_s35855" name="Формула" r:id="rId20" imgW="419040" imgH="2286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94345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Объект 21"/>
          <p:cNvSpPr>
            <a:spLocks noGrp="1"/>
          </p:cNvSpPr>
          <p:nvPr>
            <p:ph idx="1"/>
          </p:nvPr>
        </p:nvSpPr>
        <p:spPr>
          <a:xfrm>
            <a:off x="1475656" y="1196752"/>
            <a:ext cx="7454062" cy="5232644"/>
          </a:xfrm>
          <a:solidFill>
            <a:schemeClr val="bg1">
              <a:lumMod val="95000"/>
              <a:alpha val="75000"/>
            </a:schemeClr>
          </a:solidFill>
        </p:spPr>
        <p:txBody>
          <a:bodyPr>
            <a:normAutofit fontScale="40000" lnSpcReduction="20000"/>
          </a:bodyPr>
          <a:lstStyle/>
          <a:p>
            <a:pPr>
              <a:buNone/>
            </a:pPr>
            <a:endParaRPr lang="ru-RU" sz="14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>
              <a:buNone/>
            </a:pPr>
            <a:endParaRPr lang="ru-RU" sz="14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Папка 15: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Тематический и итоговый контроль 9 класс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Рациональные выражения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1.1. Рациональные дроби. Сокращение дробей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1.2. Сложение и вычитание дробей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1.3. Умножение и деление дробей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1.4. Преобразование рациональных выражений</a:t>
            </a:r>
          </a:p>
          <a:p>
            <a:pPr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2. Функции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2.1. Функция числового аргумента. Область определения. Множество значений. Способы задания функции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2.2. Четность, нечетность функции. Графики функций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y=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x±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)±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3. Дробно-рациональные уравнения и неравенства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3.1. Дробно-рациональные уравнения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3.2. Системы нелинейных уравнений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3.3. Уравнение окружности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3.4. Дробно-рациональные неравенства</a:t>
            </a:r>
          </a:p>
          <a:p>
            <a:pPr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4. Прогрессии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4.1. Арифметическая прогрессия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4.2. Геометрическая прогрессия</a:t>
            </a:r>
          </a:p>
          <a:p>
            <a:pPr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u="sng" dirty="0" smtClean="0">
                <a:latin typeface="Times New Roman" pitchFamily="18" charset="0"/>
                <a:cs typeface="Times New Roman" pitchFamily="18" charset="0"/>
              </a:rPr>
              <a:t>Итоговый контроль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Рациональные выражения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Функции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Дробно-рациональные уравнения и неравенства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Прогрессии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400" y="1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571736" y="214290"/>
            <a:ext cx="5751896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Тематический и </a:t>
            </a:r>
          </a:p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итоговый контроль  9 класс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2" name="Управляющая кнопка: далее 11">
            <a:hlinkClick r:id="rId8" action="ppaction://hlinksldjump" highlightClick="1"/>
          </p:cNvPr>
          <p:cNvSpPr/>
          <p:nvPr/>
        </p:nvSpPr>
        <p:spPr>
          <a:xfrm>
            <a:off x="8715404" y="6143644"/>
            <a:ext cx="428596" cy="500066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правляющая кнопка: возврат 12">
            <a:hlinkClick r:id="rId9" action="ppaction://hlinksldjump" highlightClick="1"/>
          </p:cNvPr>
          <p:cNvSpPr/>
          <p:nvPr/>
        </p:nvSpPr>
        <p:spPr>
          <a:xfrm>
            <a:off x="1357290" y="6072206"/>
            <a:ext cx="642942" cy="500066"/>
          </a:xfrm>
          <a:prstGeom prst="actionButtonRetur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домой 13">
            <a:hlinkClick r:id="rId10" action="ppaction://hlinksldjump" highlightClick="1"/>
          </p:cNvPr>
          <p:cNvSpPr/>
          <p:nvPr/>
        </p:nvSpPr>
        <p:spPr>
          <a:xfrm>
            <a:off x="8501090" y="0"/>
            <a:ext cx="642910" cy="571504"/>
          </a:xfrm>
          <a:prstGeom prst="actionButtonHom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428728" y="285728"/>
            <a:ext cx="128112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Папка 15</a:t>
            </a:r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345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Объект 21"/>
          <p:cNvSpPr>
            <a:spLocks noGrp="1"/>
          </p:cNvSpPr>
          <p:nvPr>
            <p:ph idx="1"/>
          </p:nvPr>
        </p:nvSpPr>
        <p:spPr>
          <a:xfrm>
            <a:off x="1475656" y="285728"/>
            <a:ext cx="7454062" cy="6072230"/>
          </a:xfrm>
          <a:solidFill>
            <a:schemeClr val="bg1">
              <a:lumMod val="95000"/>
              <a:alpha val="75000"/>
            </a:schemeClr>
          </a:solidFill>
        </p:spPr>
        <p:txBody>
          <a:bodyPr>
            <a:normAutofit fontScale="55000" lnSpcReduction="20000"/>
          </a:bodyPr>
          <a:lstStyle/>
          <a:p>
            <a:pPr>
              <a:buNone/>
            </a:pPr>
            <a:endPara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>
              <a:buNone/>
            </a:pPr>
            <a:endPara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>
              <a:buNone/>
            </a:pPr>
            <a:endPara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>
              <a:buNone/>
            </a:pPr>
            <a:endPara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1. Соотношения в прямоугольном треугольнике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1.1. Самостоятельная работа №1(к §1-4)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1.2. Самостоятельная работа №2(к §5-6)</a:t>
            </a:r>
          </a:p>
          <a:p>
            <a:pPr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2. Вписанные и описанные окружности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2.1. Самостоятельная работа №3(к §8-9)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2.2. Самостоятельная работа №4(к §10)</a:t>
            </a:r>
          </a:p>
          <a:p>
            <a:pPr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3. Теоремы синусов и косинусов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3.1. Самостоятельная работа №5(к §12)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3.2. Самостоятельная работа №6(к §13)</a:t>
            </a:r>
          </a:p>
          <a:p>
            <a:pPr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4. Правильные многоугольники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4.1. Самостоятельная работа №7(к §16-18)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4.2. Самостоятельная работа №8(к §19)</a:t>
            </a:r>
          </a:p>
          <a:p>
            <a:pPr>
              <a:buNone/>
            </a:pPr>
            <a:r>
              <a:rPr lang="ru-RU" b="1" i="1" u="sng" dirty="0" smtClean="0">
                <a:latin typeface="Times New Roman" pitchFamily="18" charset="0"/>
                <a:cs typeface="Times New Roman" pitchFamily="18" charset="0"/>
              </a:rPr>
              <a:t>Итоговый контроль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Соотношения в прямоугольном треугольнике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Вписанные и описанные окружности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Теоремы синусов и косинусов</a:t>
            </a:r>
          </a:p>
          <a:p>
            <a:pPr>
              <a:buNone/>
            </a:pPr>
            <a:endParaRPr lang="ru-RU" dirty="0" smtClean="0">
              <a:latin typeface="Book Antiqua" pitchFamily="18" charset="0"/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400" y="1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571736" y="214290"/>
            <a:ext cx="5751896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Тематический и </a:t>
            </a:r>
          </a:p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итоговый контроль  9 класс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2" name="Управляющая кнопка: назад 11">
            <a:hlinkClick r:id="rId8" action="ppaction://hlinksldjump" highlightClick="1"/>
          </p:cNvPr>
          <p:cNvSpPr/>
          <p:nvPr/>
        </p:nvSpPr>
        <p:spPr>
          <a:xfrm>
            <a:off x="8715404" y="6143644"/>
            <a:ext cx="428596" cy="428628"/>
          </a:xfrm>
          <a:prstGeom prst="actionButtonBackPreviou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правляющая кнопка: возврат 12">
            <a:hlinkClick r:id="rId9" action="ppaction://hlinksldjump" highlightClick="1"/>
          </p:cNvPr>
          <p:cNvSpPr/>
          <p:nvPr/>
        </p:nvSpPr>
        <p:spPr>
          <a:xfrm>
            <a:off x="1357290" y="6072206"/>
            <a:ext cx="642942" cy="500066"/>
          </a:xfrm>
          <a:prstGeom prst="actionButtonRetur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домой 13">
            <a:hlinkClick r:id="rId10" action="ppaction://hlinksldjump" highlightClick="1"/>
          </p:cNvPr>
          <p:cNvSpPr/>
          <p:nvPr/>
        </p:nvSpPr>
        <p:spPr>
          <a:xfrm>
            <a:off x="8501090" y="0"/>
            <a:ext cx="642910" cy="571504"/>
          </a:xfrm>
          <a:prstGeom prst="actionButtonHom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428728" y="285728"/>
            <a:ext cx="128112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Папка 16</a:t>
            </a:r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345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Объект 21"/>
          <p:cNvSpPr>
            <a:spLocks noGrp="1"/>
          </p:cNvSpPr>
          <p:nvPr>
            <p:ph idx="1"/>
          </p:nvPr>
        </p:nvSpPr>
        <p:spPr>
          <a:xfrm>
            <a:off x="1403648" y="980728"/>
            <a:ext cx="7740352" cy="4801166"/>
          </a:xfrm>
          <a:solidFill>
            <a:schemeClr val="bg1">
              <a:lumMod val="95000"/>
              <a:alpha val="75000"/>
            </a:schemeClr>
          </a:solidFill>
        </p:spPr>
        <p:txBody>
          <a:bodyPr numCol="2"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1100" i="1" u="sng" dirty="0" smtClean="0">
                <a:latin typeface="Times New Roman" pitchFamily="18" charset="0"/>
                <a:cs typeface="Times New Roman" pitchFamily="18" charset="0"/>
              </a:rPr>
              <a:t>Геометрический компонент</a:t>
            </a:r>
            <a:endParaRPr lang="ru-RU" sz="11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1. Введение в стереометрию</a:t>
            </a:r>
            <a:endParaRPr lang="ru-RU" sz="11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1" indent="0">
              <a:spcBef>
                <a:spcPts val="0"/>
              </a:spcBef>
              <a:buNone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1.1.Пространственные тела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1.2.Прямые и плоскости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1.3.Построение сечений многогранников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2. Параллельность прямых и плоскостей</a:t>
            </a:r>
            <a:endParaRPr lang="ru-RU" sz="11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1" indent="0">
              <a:spcBef>
                <a:spcPts val="0"/>
              </a:spcBef>
              <a:buNone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2.1.Взаимное расположение прямых в пространстве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2.2.Взаимное расположение прямой и плоскости в пространстве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2.3Взаимное расположение плоскостей в пространстве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3. Перпендикулярность прямых и плоскостей</a:t>
            </a:r>
            <a:endParaRPr lang="ru-RU" sz="11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1" indent="0">
              <a:spcBef>
                <a:spcPts val="0"/>
              </a:spcBef>
              <a:buNone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3.1.Перпендикулярность прямой и плоскости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3.2.Расстояния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3.3.Угол между прямой и плоскостью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3.4.Перпендикулярность плоскостей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100" b="1" i="1" u="sng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100" b="1" i="1" u="sng" dirty="0" smtClean="0">
                <a:latin typeface="Times New Roman" pitchFamily="18" charset="0"/>
                <a:cs typeface="Times New Roman" pitchFamily="18" charset="0"/>
              </a:rPr>
              <a:t>4. Итоговый контроль</a:t>
            </a:r>
            <a:endParaRPr lang="ru-RU" sz="11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4.1.Введение в стереометрию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4.2.Параллельность прямых и плоскостей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4.3. Перпендикулярность прямых и плоскостей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100" i="1" u="sng" dirty="0" smtClean="0">
                <a:latin typeface="Times New Roman" pitchFamily="18" charset="0"/>
                <a:cs typeface="Times New Roman" pitchFamily="18" charset="0"/>
              </a:rPr>
              <a:t>Алгебраический компонент</a:t>
            </a:r>
            <a:endParaRPr lang="ru-RU" sz="11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5.Тригонометрия</a:t>
            </a:r>
            <a:endParaRPr lang="ru-RU" sz="11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1" indent="0">
              <a:spcBef>
                <a:spcPts val="0"/>
              </a:spcBef>
              <a:buNone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5.1.Единичная окружность. Градусная т радианная мера угла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5.2.Тригонометрические функции произвольного угла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5.3.Соотношения между тригонометрическими функциями 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5.4.Тригонометрические функции и их свойства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5.5.Арксинус, арккосинус, арктангенс, арккотангенс числа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5.6.Простейшие тригонометрические уравнения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5.7.Формулы приведения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5.8.Формулы сложения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5.9.Формулы двойного аргумента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5.10.Формулы преобразования суммы (разности) в произведение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6.Корень </a:t>
            </a:r>
            <a:r>
              <a:rPr lang="en-US" sz="1100" b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100" b="1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  степени  из  числа</a:t>
            </a:r>
            <a:endParaRPr lang="ru-RU" sz="11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1" indent="0">
              <a:spcBef>
                <a:spcPts val="0"/>
              </a:spcBef>
              <a:buNone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6.1.Корень </a:t>
            </a:r>
            <a:r>
              <a:rPr lang="en-US" sz="11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степени  из  числа. Свойства корней </a:t>
            </a:r>
            <a:r>
              <a:rPr lang="en-US" sz="11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степени  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6.2.Применение свойств корней </a:t>
            </a:r>
            <a:r>
              <a:rPr lang="en-US" sz="11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степени  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6.3.Свойства и график функции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y=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. Иррациональные уравнения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 4.Производная</a:t>
            </a:r>
            <a:endParaRPr lang="ru-RU" sz="11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1" indent="0">
              <a:spcBef>
                <a:spcPts val="0"/>
              </a:spcBef>
              <a:buNone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4.1.Определение производной функции. Правила вычисления производных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4.2.Геометрический смысл производной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4.3.Применение производной к исследованию функций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100" b="1" i="1" u="sng" dirty="0" smtClean="0">
                <a:latin typeface="Times New Roman" pitchFamily="18" charset="0"/>
                <a:cs typeface="Times New Roman" pitchFamily="18" charset="0"/>
              </a:rPr>
              <a:t> 5. Итоговый контроль</a:t>
            </a:r>
            <a:endParaRPr lang="ru-RU" sz="11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5.1. Тригонометрия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5.2. Корень </a:t>
            </a:r>
            <a:r>
              <a:rPr lang="en-US" sz="11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степени  из  числа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5.3 .Производная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400" y="1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860963" y="0"/>
            <a:ext cx="8283037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Тематический и </a:t>
            </a:r>
          </a:p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итоговый контроль  10 класс (баз. </a:t>
            </a:r>
            <a:r>
              <a:rPr lang="ru-RU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уров</a:t>
            </a:r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.)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2" name="Управляющая кнопка: домой 11">
            <a:hlinkClick r:id="rId8" action="ppaction://hlinksldjump" highlightClick="1"/>
          </p:cNvPr>
          <p:cNvSpPr/>
          <p:nvPr/>
        </p:nvSpPr>
        <p:spPr>
          <a:xfrm>
            <a:off x="8501090" y="0"/>
            <a:ext cx="642910" cy="571504"/>
          </a:xfrm>
          <a:prstGeom prst="actionButtonHom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правляющая кнопка: возврат 12">
            <a:hlinkClick r:id="rId9" action="ppaction://hlinksldjump" highlightClick="1"/>
          </p:cNvPr>
          <p:cNvSpPr/>
          <p:nvPr/>
        </p:nvSpPr>
        <p:spPr>
          <a:xfrm>
            <a:off x="1357290" y="6072206"/>
            <a:ext cx="642942" cy="500066"/>
          </a:xfrm>
          <a:prstGeom prst="actionButtonRetur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далее 13">
            <a:hlinkClick r:id="rId10" action="ppaction://hlinksldjump" highlightClick="1"/>
          </p:cNvPr>
          <p:cNvSpPr/>
          <p:nvPr/>
        </p:nvSpPr>
        <p:spPr>
          <a:xfrm>
            <a:off x="8643966" y="6143644"/>
            <a:ext cx="500034" cy="428628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428728" y="285728"/>
            <a:ext cx="128112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Папка 17</a:t>
            </a:r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345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Объект 21"/>
          <p:cNvSpPr>
            <a:spLocks noGrp="1"/>
          </p:cNvSpPr>
          <p:nvPr>
            <p:ph idx="1"/>
          </p:nvPr>
        </p:nvSpPr>
        <p:spPr>
          <a:xfrm>
            <a:off x="1475656" y="1196752"/>
            <a:ext cx="7454062" cy="5328592"/>
          </a:xfrm>
          <a:solidFill>
            <a:schemeClr val="bg1">
              <a:lumMod val="95000"/>
              <a:alpha val="75000"/>
            </a:schemeClr>
          </a:solidFill>
        </p:spPr>
        <p:txBody>
          <a:bodyPr numCol="2"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i="1" u="sng" dirty="0" smtClean="0">
                <a:latin typeface="Times New Roman" pitchFamily="18" charset="0"/>
                <a:cs typeface="Times New Roman" pitchFamily="18" charset="0"/>
              </a:rPr>
              <a:t>Алгебраический компонент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1. Сложная функция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1.1.Сложная функция. Обратная функция</a:t>
            </a:r>
          </a:p>
          <a:p>
            <a:pPr marL="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1.2.Построение графиков функции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у=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(|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|),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=|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)|</a:t>
            </a:r>
          </a:p>
          <a:p>
            <a:pPr marL="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1.3.Многочлен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2.Тригонометрия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2.1.Единичная окружность. Градусная т радианная мера угла</a:t>
            </a:r>
          </a:p>
          <a:p>
            <a:pPr marL="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2.2.Тригонометрические функции произвольного угла</a:t>
            </a:r>
          </a:p>
          <a:p>
            <a:pPr marL="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2.3.Соотношения между тригонометрическими функциями </a:t>
            </a:r>
          </a:p>
          <a:p>
            <a:pPr marL="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2.4.Тригонометрические функции и их свойства</a:t>
            </a:r>
          </a:p>
          <a:p>
            <a:pPr marL="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2.5.Арксинус, арккосинус, арктангенс, арккотангенс числа</a:t>
            </a:r>
          </a:p>
          <a:p>
            <a:pPr marL="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2.6.Простейшие тригонометрические уравнения</a:t>
            </a:r>
          </a:p>
          <a:p>
            <a:pPr marL="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2.7.Формулы приведения</a:t>
            </a:r>
          </a:p>
          <a:p>
            <a:pPr marL="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2.8.Формулы сложения</a:t>
            </a:r>
          </a:p>
          <a:p>
            <a:pPr marL="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2.9.Формулы двойного аргумента</a:t>
            </a:r>
          </a:p>
          <a:p>
            <a:pPr marL="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2.10Формулы преобразования суммы (разности) в произведение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3. Корень 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 степени  из  числа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3.1.Корень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степени  из  числа. Свойства корней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степени  </a:t>
            </a:r>
          </a:p>
          <a:p>
            <a:pPr marL="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3.2.Применение свойств корней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степени  </a:t>
            </a:r>
          </a:p>
          <a:p>
            <a:pPr marL="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3.3.Свойства и график функции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y=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. Иррациональные уравнения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4. Производная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4.1.Определение производной функции. Правила вычисления производных</a:t>
            </a:r>
          </a:p>
          <a:p>
            <a:pPr marL="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4.2.Производная сложной функции</a:t>
            </a:r>
          </a:p>
          <a:p>
            <a:pPr marL="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4.3.Геометрический смысл производной</a:t>
            </a:r>
          </a:p>
          <a:p>
            <a:pPr marL="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4.4.Применение производной к исследованию функций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4400" b="1" i="1" u="sng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4400" b="1" i="1" u="sng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b="1" i="1" u="sng" dirty="0" smtClean="0">
                <a:latin typeface="Times New Roman" pitchFamily="18" charset="0"/>
                <a:cs typeface="Times New Roman" pitchFamily="18" charset="0"/>
              </a:rPr>
              <a:t>5. Итоговый контроль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5.1.Сложная функция. Многочлены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5.2.Тригонометрия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5.3.Корень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степени  из  числа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5.4.Производная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i="1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i="1" u="sng" dirty="0" smtClean="0">
                <a:latin typeface="Times New Roman" pitchFamily="18" charset="0"/>
                <a:cs typeface="Times New Roman" pitchFamily="18" charset="0"/>
              </a:rPr>
              <a:t> Геометрический компонент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6. Введение в стереометрию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6.1.Введение в стереометрию</a:t>
            </a:r>
          </a:p>
          <a:p>
            <a:pPr marL="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6.2.Прямые и плоскости</a:t>
            </a:r>
          </a:p>
          <a:p>
            <a:pPr marL="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6.3.Построение сечений многогранников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7.Параллельность прямых и плоскостей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7.1.Параллельные прямые</a:t>
            </a:r>
          </a:p>
          <a:p>
            <a:pPr marL="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7.2.Скрещивающиеся прямые. Угол между прямыми</a:t>
            </a:r>
          </a:p>
          <a:p>
            <a:pPr marL="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7.3.Параллельность прямой и плоскости</a:t>
            </a:r>
          </a:p>
          <a:p>
            <a:pPr marL="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7.4.Параллельность плоскостей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8. Перпендикулярность прямых и плоскостей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8.1.Перпендикулярность прямой и плоскости</a:t>
            </a:r>
          </a:p>
          <a:p>
            <a:pPr marL="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8.2.Расстояния</a:t>
            </a:r>
          </a:p>
          <a:p>
            <a:pPr marL="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8.3.Угол между прямой и плоскостью</a:t>
            </a:r>
          </a:p>
          <a:p>
            <a:pPr marL="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8.4.Перпендикулярность плоскостей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9. Координаты в пространстве</a:t>
            </a:r>
          </a:p>
          <a:p>
            <a:pPr marL="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9.1.Координаты в пространстве</a:t>
            </a:r>
          </a:p>
          <a:p>
            <a:pPr marL="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9.2.Вектор. Действие над векторами</a:t>
            </a:r>
          </a:p>
          <a:p>
            <a:pPr marL="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9.3.Скалярное произведение</a:t>
            </a:r>
          </a:p>
          <a:p>
            <a:pPr marL="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9.4.Применение векторов при решении задач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b="1" i="1" u="sng" dirty="0" smtClean="0">
                <a:latin typeface="Times New Roman" pitchFamily="18" charset="0"/>
                <a:cs typeface="Times New Roman" pitchFamily="18" charset="0"/>
              </a:rPr>
              <a:t>10.Итоговый контроль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10.1Введение в стереометрию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10.2.Параллельность прямых и плоскостей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10.3.Перпендикулярность прямых и плоскостей</a:t>
            </a:r>
            <a:r>
              <a:rPr lang="ru-RU" sz="4400" i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>
              <a:buNone/>
            </a:pPr>
            <a:endParaRPr lang="ru-RU" sz="29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400" y="1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187624" y="188640"/>
            <a:ext cx="8172430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Тематический и </a:t>
            </a:r>
          </a:p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итоговый контроль  10 класс (профиль</a:t>
            </a:r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)</a:t>
            </a:r>
            <a:endParaRPr lang="ru-RU" sz="3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2" name="Управляющая кнопка: домой 11">
            <a:hlinkClick r:id="rId8" action="ppaction://hlinksldjump" highlightClick="1"/>
          </p:cNvPr>
          <p:cNvSpPr/>
          <p:nvPr/>
        </p:nvSpPr>
        <p:spPr>
          <a:xfrm>
            <a:off x="8501090" y="0"/>
            <a:ext cx="642910" cy="571504"/>
          </a:xfrm>
          <a:prstGeom prst="actionButtonHom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правляющая кнопка: возврат 12">
            <a:hlinkClick r:id="rId9" action="ppaction://hlinksldjump" highlightClick="1"/>
          </p:cNvPr>
          <p:cNvSpPr/>
          <p:nvPr/>
        </p:nvSpPr>
        <p:spPr>
          <a:xfrm>
            <a:off x="755576" y="6021288"/>
            <a:ext cx="642942" cy="500066"/>
          </a:xfrm>
          <a:prstGeom prst="actionButtonRetur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назад 13">
            <a:hlinkClick r:id="rId10" action="ppaction://hlinksldjump" highlightClick="1"/>
          </p:cNvPr>
          <p:cNvSpPr/>
          <p:nvPr/>
        </p:nvSpPr>
        <p:spPr>
          <a:xfrm>
            <a:off x="8643966" y="6143644"/>
            <a:ext cx="500034" cy="428628"/>
          </a:xfrm>
          <a:prstGeom prst="actionButtonBackPreviou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428728" y="285728"/>
            <a:ext cx="128112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Папка 18</a:t>
            </a:r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345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Объект 21"/>
          <p:cNvSpPr>
            <a:spLocks noGrp="1"/>
          </p:cNvSpPr>
          <p:nvPr>
            <p:ph idx="1"/>
          </p:nvPr>
        </p:nvSpPr>
        <p:spPr>
          <a:xfrm>
            <a:off x="1475656" y="1268760"/>
            <a:ext cx="7454062" cy="5089198"/>
          </a:xfrm>
          <a:solidFill>
            <a:schemeClr val="bg1">
              <a:lumMod val="95000"/>
              <a:alpha val="75000"/>
            </a:schemeClr>
          </a:solidFill>
        </p:spPr>
        <p:txBody>
          <a:bodyPr numCol="2">
            <a:normAutofit fontScale="40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000" i="1" u="sng" dirty="0" smtClean="0">
                <a:latin typeface="Times New Roman" pitchFamily="18" charset="0"/>
                <a:cs typeface="Times New Roman" pitchFamily="18" charset="0"/>
              </a:rPr>
              <a:t>Геометрический компонент </a:t>
            </a: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000" b="1" i="1" dirty="0" smtClean="0">
                <a:latin typeface="Times New Roman" pitchFamily="18" charset="0"/>
                <a:cs typeface="Times New Roman" pitchFamily="18" charset="0"/>
              </a:rPr>
              <a:t>1. Многогранники</a:t>
            </a: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1.1.   Тест  по теме «Многогранники»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1.2.   Призма. Площадь боковой и полной поверхностей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1.3.   Призма.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Обьем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призмы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1.5.   Цилиндр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1.6.   Тест 1  «Призма»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1.7.   Тест 2  «Цилиндр»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1.8.   Тест «Пирамида»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1.9.   Пирамида. Площадь поверхности пирамиды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1.10. Пирамида. Объем пирамиды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1.11. Конус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1.12. Конус. Объем конус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1.13. Сфера и шар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1.14. Тест «Сфера. Шар»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3000" i="1" u="sng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3000" i="1" u="sng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3000" i="1" u="sng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3000" i="1" u="sng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3000" i="1" u="sng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3000" i="1" u="sng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3000" i="1" u="sng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3000" i="1" u="sng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3000" i="1" u="sng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3000" i="1" u="sng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3000" i="1" u="sng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3000" i="1" u="sng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000" i="1" u="sng" dirty="0" smtClean="0">
                <a:latin typeface="Times New Roman" pitchFamily="18" charset="0"/>
                <a:cs typeface="Times New Roman" pitchFamily="18" charset="0"/>
              </a:rPr>
              <a:t>Алгебраический компонент</a:t>
            </a: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000" b="1" i="1" dirty="0" smtClean="0">
                <a:latin typeface="Times New Roman" pitchFamily="18" charset="0"/>
                <a:cs typeface="Times New Roman" pitchFamily="18" charset="0"/>
              </a:rPr>
              <a:t>1. Обобщение понятия степени. Понятие логарифма числа</a:t>
            </a: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1.1. Степень с действительным показателем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1.2. Степенная функция. Определение логарифма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000" i="1" dirty="0" smtClean="0">
                <a:latin typeface="Times New Roman" pitchFamily="18" charset="0"/>
                <a:cs typeface="Times New Roman" pitchFamily="18" charset="0"/>
              </a:rPr>
              <a:t>2. Показательная  функция</a:t>
            </a: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2.1.  Показательная функция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2.2.  Показательные  уравнения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2.3.  Показательные  неравенства 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000" b="1" i="1" dirty="0" smtClean="0">
                <a:latin typeface="Times New Roman" pitchFamily="18" charset="0"/>
                <a:cs typeface="Times New Roman" pitchFamily="18" charset="0"/>
              </a:rPr>
              <a:t>3. Логарифмическая  функция</a:t>
            </a: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3.1.  Основные  свойства  логарифмов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3.2.  Логарифмическая  функция.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3.3.  Логарифмические  уравнения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3.4.  Логарифмические неравенства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000" i="1" u="sng" dirty="0" smtClean="0">
                <a:latin typeface="Times New Roman" pitchFamily="18" charset="0"/>
                <a:cs typeface="Times New Roman" pitchFamily="18" charset="0"/>
              </a:rPr>
              <a:t>Итоговый контроль</a:t>
            </a: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1.  Призма. Цилиндр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2.  Пирамида и конус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3. Сфера. Шар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4. Обобщение понятия степени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5. Показательная функция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6. Логарифмическая функция</a:t>
            </a:r>
            <a:endParaRPr lang="ru-RU" sz="30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43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>
              <a:buNone/>
            </a:pPr>
            <a:endParaRPr lang="ru-RU" sz="43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>
              <a:buNone/>
            </a:pPr>
            <a:endParaRPr lang="ru-RU" sz="43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400" y="1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571736" y="214290"/>
            <a:ext cx="5957080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Тематический и </a:t>
            </a:r>
          </a:p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итоговый контроль  11 класс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2" name="Управляющая кнопка: домой 11">
            <a:hlinkClick r:id="rId8" action="ppaction://hlinksldjump" highlightClick="1"/>
          </p:cNvPr>
          <p:cNvSpPr/>
          <p:nvPr/>
        </p:nvSpPr>
        <p:spPr>
          <a:xfrm>
            <a:off x="8501090" y="0"/>
            <a:ext cx="642910" cy="571504"/>
          </a:xfrm>
          <a:prstGeom prst="actionButtonHom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правляющая кнопка: возврат 12">
            <a:hlinkClick r:id="rId9" action="ppaction://hlinksldjump" highlightClick="1"/>
          </p:cNvPr>
          <p:cNvSpPr/>
          <p:nvPr/>
        </p:nvSpPr>
        <p:spPr>
          <a:xfrm>
            <a:off x="1357290" y="6072206"/>
            <a:ext cx="642942" cy="500066"/>
          </a:xfrm>
          <a:prstGeom prst="actionButtonRetur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428728" y="285728"/>
            <a:ext cx="128112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Папка 19</a:t>
            </a:r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345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Содержимое 17"/>
          <p:cNvSpPr>
            <a:spLocks noGrp="1"/>
          </p:cNvSpPr>
          <p:nvPr>
            <p:ph sz="half" idx="2"/>
          </p:nvPr>
        </p:nvSpPr>
        <p:spPr>
          <a:xfrm>
            <a:off x="1357290" y="357166"/>
            <a:ext cx="7572428" cy="6072230"/>
          </a:xfrm>
          <a:solidFill>
            <a:schemeClr val="bg1">
              <a:lumMod val="95000"/>
              <a:alpha val="75000"/>
            </a:schemeClr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400" y="1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2571736" y="214290"/>
            <a:ext cx="559961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Путеводитель по кабинету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 Antiqua" pitchFamily="18" charset="0"/>
            </a:endParaRPr>
          </a:p>
        </p:txBody>
      </p:sp>
      <p:graphicFrame>
        <p:nvGraphicFramePr>
          <p:cNvPr id="20" name="Содержимое 19"/>
          <p:cNvGraphicFramePr>
            <a:graphicFrameLocks noGrp="1"/>
          </p:cNvGraphicFramePr>
          <p:nvPr>
            <p:ph sz="half" idx="1"/>
          </p:nvPr>
        </p:nvGraphicFramePr>
        <p:xfrm>
          <a:off x="1428728" y="1071546"/>
          <a:ext cx="7358115" cy="5482134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891893"/>
                <a:gridCol w="891893"/>
                <a:gridCol w="5574329"/>
              </a:tblGrid>
              <a:tr h="41076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Book Antiqua" pitchFamily="18" charset="0"/>
                        </a:rPr>
                        <a:t>Шкаф </a:t>
                      </a:r>
                      <a:endParaRPr lang="ru-RU" sz="14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Book Antiqua" pitchFamily="18" charset="0"/>
                        </a:rPr>
                        <a:t>Полка </a:t>
                      </a:r>
                      <a:endParaRPr lang="ru-RU" sz="14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Book Antiqua" pitchFamily="18" charset="0"/>
                        </a:rPr>
                        <a:t>Содержимое </a:t>
                      </a:r>
                      <a:endParaRPr lang="ru-RU" sz="14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41076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Book Antiqua" pitchFamily="18" charset="0"/>
                        </a:rPr>
                        <a:t>1</a:t>
                      </a:r>
                      <a:endParaRPr lang="ru-RU" sz="14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Book Antiqua" pitchFamily="18" charset="0"/>
                        </a:rPr>
                        <a:t>1 и 2</a:t>
                      </a:r>
                      <a:endParaRPr lang="ru-RU" sz="14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Book Antiqua" pitchFamily="18" charset="0"/>
                        </a:rPr>
                        <a:t>Сборники задач</a:t>
                      </a:r>
                      <a:endParaRPr lang="ru-RU" sz="14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410769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Book Antiqua" pitchFamily="18" charset="0"/>
                        </a:rPr>
                        <a:t>3</a:t>
                      </a:r>
                      <a:endParaRPr lang="ru-RU" sz="14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Book Antiqua" pitchFamily="18" charset="0"/>
                        </a:rPr>
                        <a:t>Учебные пособия для учащихся</a:t>
                      </a:r>
                      <a:endParaRPr lang="ru-RU" sz="14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41076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Book Antiqua" pitchFamily="18" charset="0"/>
                        </a:rPr>
                        <a:t>2</a:t>
                      </a:r>
                      <a:endParaRPr lang="ru-RU" sz="14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Book Antiqua" pitchFamily="18" charset="0"/>
                        </a:rPr>
                        <a:t>1</a:t>
                      </a:r>
                      <a:endParaRPr lang="ru-RU" sz="14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Book Antiqua" pitchFamily="18" charset="0"/>
                        </a:rPr>
                        <a:t>Журнал «</a:t>
                      </a:r>
                      <a:r>
                        <a:rPr lang="be-BY" sz="1400" dirty="0" smtClean="0">
                          <a:latin typeface="Book Antiqua" pitchFamily="18" charset="0"/>
                        </a:rPr>
                        <a:t>Матэматыка: Праблемы выкладання</a:t>
                      </a:r>
                      <a:r>
                        <a:rPr lang="ru-RU" sz="1400" dirty="0" smtClean="0">
                          <a:latin typeface="Book Antiqua" pitchFamily="18" charset="0"/>
                        </a:rPr>
                        <a:t>» Учебные пособия</a:t>
                      </a:r>
                      <a:endParaRPr lang="ru-RU" sz="14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41076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Book Antiqua" pitchFamily="18" charset="0"/>
                        </a:rPr>
                        <a:t>3</a:t>
                      </a:r>
                      <a:endParaRPr lang="ru-RU" sz="14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Book Antiqua" pitchFamily="18" charset="0"/>
                        </a:rPr>
                        <a:t>Папки «Тематический и итоговый контроль»</a:t>
                      </a:r>
                      <a:endParaRPr lang="ru-RU" sz="14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41076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Book Antiqua" pitchFamily="18" charset="0"/>
                        </a:rPr>
                        <a:t>4</a:t>
                      </a:r>
                      <a:endParaRPr lang="ru-RU" sz="14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Book Antiqua" pitchFamily="18" charset="0"/>
                        </a:rPr>
                        <a:t>Портреты математиков, таблицы, макет тригонометрической  окружности</a:t>
                      </a:r>
                      <a:endParaRPr lang="ru-RU" sz="14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41076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Book Antiqua" pitchFamily="18" charset="0"/>
                        </a:rPr>
                        <a:t>5</a:t>
                      </a:r>
                      <a:endParaRPr lang="ru-RU" sz="14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Book Antiqua" pitchFamily="18" charset="0"/>
                        </a:rPr>
                        <a:t>1</a:t>
                      </a:r>
                      <a:endParaRPr lang="ru-RU" sz="14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Book Antiqua" pitchFamily="18" charset="0"/>
                        </a:rPr>
                        <a:t>Учебно</a:t>
                      </a:r>
                      <a:r>
                        <a:rPr lang="ru-RU" sz="1400" baseline="0" dirty="0" smtClean="0">
                          <a:latin typeface="Book Antiqua" pitchFamily="18" charset="0"/>
                        </a:rPr>
                        <a:t>-методические пособия для факультативных занятий, Программы, Контрольно-измерительные материалы, Учебно-методические пособия для учителей</a:t>
                      </a:r>
                      <a:endParaRPr lang="ru-RU" sz="14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410769">
                <a:tc>
                  <a:txBody>
                    <a:bodyPr/>
                    <a:lstStyle/>
                    <a:p>
                      <a:pPr algn="ctr"/>
                      <a:endParaRPr lang="ru-RU" sz="140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Book Antiqua" pitchFamily="18" charset="0"/>
                        </a:rPr>
                        <a:t>2</a:t>
                      </a:r>
                      <a:endParaRPr lang="ru-RU" sz="14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Book Antiqua" pitchFamily="18" charset="0"/>
                        </a:rPr>
                        <a:t>Учебно</a:t>
                      </a:r>
                      <a:r>
                        <a:rPr lang="ru-RU" sz="1400" baseline="0" dirty="0" smtClean="0">
                          <a:latin typeface="Book Antiqua" pitchFamily="18" charset="0"/>
                        </a:rPr>
                        <a:t>-методические пособия для подготовки к олимпиадам, </a:t>
                      </a:r>
                      <a:r>
                        <a:rPr lang="ru-RU" sz="1400" dirty="0" smtClean="0">
                          <a:latin typeface="Book Antiqua" pitchFamily="18" charset="0"/>
                        </a:rPr>
                        <a:t>Учебно</a:t>
                      </a:r>
                      <a:r>
                        <a:rPr lang="ru-RU" sz="1400" baseline="0" dirty="0" smtClean="0">
                          <a:latin typeface="Book Antiqua" pitchFamily="18" charset="0"/>
                        </a:rPr>
                        <a:t>-методические пособия для подготовки к тестированию, Справочники </a:t>
                      </a:r>
                      <a:endParaRPr lang="ru-RU" sz="14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410769">
                <a:tc>
                  <a:txBody>
                    <a:bodyPr/>
                    <a:lstStyle/>
                    <a:p>
                      <a:pPr algn="ctr"/>
                      <a:endParaRPr lang="ru-RU" sz="140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Book Antiqua" pitchFamily="18" charset="0"/>
                        </a:rPr>
                        <a:t>3</a:t>
                      </a:r>
                      <a:endParaRPr lang="ru-RU" sz="14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Book Antiqua" pitchFamily="18" charset="0"/>
                        </a:rPr>
                        <a:t>Папки по самообразованию учителей,</a:t>
                      </a:r>
                      <a:r>
                        <a:rPr lang="ru-RU" sz="1400" baseline="0" dirty="0" smtClean="0">
                          <a:latin typeface="Book Antiqua" pitchFamily="18" charset="0"/>
                        </a:rPr>
                        <a:t> Методическая копилка, Разработки уроков</a:t>
                      </a:r>
                      <a:endParaRPr lang="ru-RU" sz="14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41076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Book Antiqua" pitchFamily="18" charset="0"/>
                        </a:rPr>
                        <a:t>6</a:t>
                      </a:r>
                      <a:endParaRPr lang="ru-RU" sz="14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Book Antiqua" pitchFamily="18" charset="0"/>
                        </a:rPr>
                        <a:t>1</a:t>
                      </a:r>
                      <a:endParaRPr lang="ru-RU" sz="14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Book Antiqua" pitchFamily="18" charset="0"/>
                        </a:rPr>
                        <a:t>НОУ,</a:t>
                      </a:r>
                      <a:r>
                        <a:rPr lang="ru-RU" sz="1400" baseline="0" dirty="0" smtClean="0">
                          <a:latin typeface="Book Antiqua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Book Antiqua" pitchFamily="18" charset="0"/>
                        </a:rPr>
                        <a:t>Медиатека</a:t>
                      </a:r>
                      <a:endParaRPr lang="ru-RU" sz="14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410769">
                <a:tc>
                  <a:txBody>
                    <a:bodyPr/>
                    <a:lstStyle/>
                    <a:p>
                      <a:pPr algn="ctr"/>
                      <a:endParaRPr lang="ru-RU" sz="140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Book Antiqua" pitchFamily="18" charset="0"/>
                        </a:rPr>
                        <a:t>2</a:t>
                      </a:r>
                      <a:endParaRPr lang="ru-RU" sz="140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Book Antiqua" pitchFamily="18" charset="0"/>
                        </a:rPr>
                        <a:t>Модели многогранников</a:t>
                      </a:r>
                      <a:endParaRPr lang="ru-RU" sz="14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Управляющая кнопка: возврат 12">
            <a:hlinkClick r:id="rId8" action="ppaction://hlinksldjump" highlightClick="1"/>
          </p:cNvPr>
          <p:cNvSpPr/>
          <p:nvPr/>
        </p:nvSpPr>
        <p:spPr>
          <a:xfrm>
            <a:off x="1357290" y="6072206"/>
            <a:ext cx="642942" cy="500066"/>
          </a:xfrm>
          <a:prstGeom prst="actionButtonRetur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4345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Содержимое 14"/>
          <p:cNvSpPr>
            <a:spLocks noGrp="1"/>
          </p:cNvSpPr>
          <p:nvPr>
            <p:ph idx="1"/>
          </p:nvPr>
        </p:nvSpPr>
        <p:spPr>
          <a:xfrm>
            <a:off x="1643042" y="357166"/>
            <a:ext cx="7215238" cy="6000792"/>
          </a:xfrm>
          <a:solidFill>
            <a:schemeClr val="bg1">
              <a:lumMod val="95000"/>
              <a:alpha val="75000"/>
            </a:schemeClr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400" y="1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3571868" y="214290"/>
            <a:ext cx="253306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ЭСО и ИКТ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7" name="Прямоугольник с двумя вырезанными противолежащими углами 16">
            <a:hlinkClick r:id="rId8" action="ppaction://hlinkfile"/>
          </p:cNvPr>
          <p:cNvSpPr/>
          <p:nvPr/>
        </p:nvSpPr>
        <p:spPr>
          <a:xfrm>
            <a:off x="1785918" y="1428736"/>
            <a:ext cx="2368076" cy="545581"/>
          </a:xfrm>
          <a:prstGeom prst="snip2DiagRect">
            <a:avLst>
              <a:gd name="adj1" fmla="val 0"/>
              <a:gd name="adj2" fmla="val 45731"/>
            </a:avLst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ЭСО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21" name="Прямоугольник с двумя вырезанными противолежащими углами 20">
            <a:hlinkClick r:id="rId9" action="ppaction://hlinksldjump"/>
          </p:cNvPr>
          <p:cNvSpPr/>
          <p:nvPr/>
        </p:nvSpPr>
        <p:spPr>
          <a:xfrm>
            <a:off x="1785918" y="2643182"/>
            <a:ext cx="2368076" cy="545581"/>
          </a:xfrm>
          <a:prstGeom prst="snip2DiagRect">
            <a:avLst>
              <a:gd name="adj1" fmla="val 0"/>
              <a:gd name="adj2" fmla="val 45731"/>
            </a:avLst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Медиатека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22" name="Управляющая кнопка: домой 21">
            <a:hlinkClick r:id="rId10" action="ppaction://hlinksldjump" highlightClick="1"/>
          </p:cNvPr>
          <p:cNvSpPr/>
          <p:nvPr/>
        </p:nvSpPr>
        <p:spPr>
          <a:xfrm>
            <a:off x="8501090" y="0"/>
            <a:ext cx="642910" cy="571504"/>
          </a:xfrm>
          <a:prstGeom prst="actionButtonHom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Управляющая кнопка: возврат 22">
            <a:hlinkClick r:id="rId11" action="ppaction://hlinksldjump" highlightClick="1"/>
          </p:cNvPr>
          <p:cNvSpPr/>
          <p:nvPr/>
        </p:nvSpPr>
        <p:spPr>
          <a:xfrm>
            <a:off x="1357290" y="6072206"/>
            <a:ext cx="642942" cy="500066"/>
          </a:xfrm>
          <a:prstGeom prst="actionButtonRetur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4345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Содержимое 19"/>
          <p:cNvSpPr>
            <a:spLocks noGrp="1"/>
          </p:cNvSpPr>
          <p:nvPr>
            <p:ph sz="half" idx="2"/>
          </p:nvPr>
        </p:nvSpPr>
        <p:spPr>
          <a:xfrm>
            <a:off x="1571604" y="285728"/>
            <a:ext cx="7286676" cy="6072230"/>
          </a:xfrm>
          <a:solidFill>
            <a:schemeClr val="bg1">
              <a:lumMod val="95000"/>
              <a:alpha val="75000"/>
            </a:schemeClr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400" y="1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3571868" y="214290"/>
            <a:ext cx="238558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Медиатека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 Antiqua" pitchFamily="18" charset="0"/>
            </a:endParaRPr>
          </a:p>
        </p:txBody>
      </p:sp>
      <p:graphicFrame>
        <p:nvGraphicFramePr>
          <p:cNvPr id="16" name="Содержимое 15"/>
          <p:cNvGraphicFramePr>
            <a:graphicFrameLocks noGrp="1"/>
          </p:cNvGraphicFramePr>
          <p:nvPr>
            <p:ph sz="half" idx="1"/>
          </p:nvPr>
        </p:nvGraphicFramePr>
        <p:xfrm>
          <a:off x="1643043" y="834335"/>
          <a:ext cx="6929487" cy="5334000"/>
        </p:xfrm>
        <a:graphic>
          <a:graphicData uri="http://schemas.openxmlformats.org/drawingml/2006/table">
            <a:tbl>
              <a:tblPr/>
              <a:tblGrid>
                <a:gridCol w="486924"/>
                <a:gridCol w="1353291"/>
                <a:gridCol w="1119954"/>
                <a:gridCol w="807319"/>
                <a:gridCol w="3161999"/>
              </a:tblGrid>
              <a:tr h="16941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ook Antiqua" pitchFamily="18" charset="0"/>
                          <a:ea typeface="Calibri"/>
                          <a:cs typeface="Shruti" pitchFamily="2"/>
                        </a:rPr>
                        <a:t>№ </a:t>
                      </a:r>
                      <a:r>
                        <a:rPr lang="ru-RU" sz="1400" dirty="0" err="1">
                          <a:latin typeface="Book Antiqua" pitchFamily="18" charset="0"/>
                          <a:ea typeface="Calibri"/>
                          <a:cs typeface="Shruti" pitchFamily="2"/>
                        </a:rPr>
                        <a:t>п</a:t>
                      </a:r>
                      <a:r>
                        <a:rPr lang="ru-RU" sz="1400" dirty="0">
                          <a:latin typeface="Book Antiqua" pitchFamily="18" charset="0"/>
                          <a:ea typeface="Calibri"/>
                          <a:cs typeface="Shruti" pitchFamily="2"/>
                        </a:rPr>
                        <a:t>/</a:t>
                      </a:r>
                      <a:r>
                        <a:rPr lang="ru-RU" sz="1400" dirty="0" err="1">
                          <a:latin typeface="Book Antiqua" pitchFamily="18" charset="0"/>
                          <a:ea typeface="Calibri"/>
                          <a:cs typeface="Shruti" pitchFamily="2"/>
                        </a:rPr>
                        <a:t>п</a:t>
                      </a:r>
                      <a:endParaRPr lang="ru-RU" sz="1400" dirty="0">
                        <a:latin typeface="Book Antiqua" pitchFamily="18" charset="0"/>
                        <a:ea typeface="Calibri"/>
                        <a:cs typeface="Shruti" pitchFamily="2"/>
                      </a:endParaRP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ook Antiqua" pitchFamily="18" charset="0"/>
                          <a:ea typeface="Calibri"/>
                          <a:cs typeface="Shruti" pitchFamily="2"/>
                        </a:rPr>
                        <a:t>Название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ook Antiqua" pitchFamily="18" charset="0"/>
                          <a:ea typeface="Calibri"/>
                          <a:cs typeface="Shruti" pitchFamily="2"/>
                        </a:rPr>
                        <a:t>Разработчик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ook Antiqua" pitchFamily="18" charset="0"/>
                          <a:ea typeface="Calibri"/>
                          <a:cs typeface="Shruti" pitchFamily="2"/>
                        </a:rPr>
                        <a:t>Год издания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ook Antiqua" pitchFamily="18" charset="0"/>
                          <a:ea typeface="Calibri"/>
                          <a:cs typeface="Shruti" pitchFamily="2"/>
                        </a:rPr>
                        <a:t>Описание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352">
                <a:tc gridSpan="5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Book Antiqua" pitchFamily="18" charset="0"/>
                          <a:ea typeface="Calibri"/>
                          <a:cs typeface="Shruti" pitchFamily="2"/>
                        </a:rPr>
                        <a:t>1.Математика. ЭСО</a:t>
                      </a:r>
                      <a:endParaRPr lang="ru-RU" sz="1400" dirty="0">
                        <a:latin typeface="Book Antiqua" pitchFamily="18" charset="0"/>
                        <a:ea typeface="Calibri"/>
                        <a:cs typeface="Shruti" pitchFamily="2"/>
                      </a:endParaRP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88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Book Antiqua" pitchFamily="18" charset="0"/>
                          <a:ea typeface="Calibri"/>
                          <a:cs typeface="Shruti" pitchFamily="2"/>
                        </a:rPr>
                        <a:t>1.1.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ook Antiqua" pitchFamily="18" charset="0"/>
                          <a:ea typeface="Calibri"/>
                          <a:cs typeface="Shruti" pitchFamily="2"/>
                        </a:rPr>
                        <a:t>Математика. Информационно-справочная система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ook Antiqua" pitchFamily="18" charset="0"/>
                          <a:ea typeface="Calibri"/>
                          <a:cs typeface="Shruti" pitchFamily="2"/>
                        </a:rPr>
                        <a:t>ООО “Софт-Перспектива”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ook Antiqua" pitchFamily="18" charset="0"/>
                          <a:ea typeface="Calibri"/>
                          <a:cs typeface="Shruti" pitchFamily="2"/>
                        </a:rPr>
                        <a:t>2007-2008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ook Antiqua" pitchFamily="18" charset="0"/>
                          <a:ea typeface="Calibri"/>
                          <a:cs typeface="Shruti" pitchFamily="2"/>
                        </a:rPr>
                        <a:t>5-11 классы </a:t>
                      </a:r>
                      <a:r>
                        <a:rPr lang="ru-RU" sz="1400" dirty="0" err="1">
                          <a:latin typeface="Book Antiqua" pitchFamily="18" charset="0"/>
                          <a:ea typeface="Calibri"/>
                          <a:cs typeface="Shruti" pitchFamily="2"/>
                        </a:rPr>
                        <a:t>Мультемдийные</a:t>
                      </a:r>
                      <a:r>
                        <a:rPr lang="ru-RU" sz="1400" dirty="0">
                          <a:latin typeface="Book Antiqua" pitchFamily="18" charset="0"/>
                          <a:ea typeface="Calibri"/>
                          <a:cs typeface="Shruti" pitchFamily="2"/>
                        </a:rPr>
                        <a:t> презентации, учебные фрагменты по основным темам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8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Book Antiqua" pitchFamily="18" charset="0"/>
                          <a:ea typeface="Calibri"/>
                          <a:cs typeface="Shruti" pitchFamily="2"/>
                        </a:rPr>
                        <a:t>1.2.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Book Antiqua" pitchFamily="18" charset="0"/>
                          <a:ea typeface="Calibri"/>
                          <a:cs typeface="Shruti" pitchFamily="2"/>
                        </a:rPr>
                        <a:t>Математика. Текстовые задачи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ook Antiqua" pitchFamily="18" charset="0"/>
                          <a:ea typeface="Calibri"/>
                          <a:cs typeface="Shruti" pitchFamily="2"/>
                        </a:rPr>
                        <a:t>СП ЗАО “Международный деловой альянс» (IВА)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ook Antiqua" pitchFamily="18" charset="0"/>
                          <a:ea typeface="Calibri"/>
                          <a:cs typeface="Shruti" pitchFamily="2"/>
                        </a:rPr>
                        <a:t>2008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ook Antiqua" pitchFamily="18" charset="0"/>
                          <a:ea typeface="Calibri"/>
                          <a:cs typeface="Shruti" pitchFamily="2"/>
                        </a:rPr>
                        <a:t>5-8 класс включает: комплекс тестовых заданий для закрепления ЗУ.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11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Book Antiqua" pitchFamily="18" charset="0"/>
                          <a:ea typeface="Calibri"/>
                          <a:cs typeface="Shruti" pitchFamily="2"/>
                        </a:rPr>
                        <a:t>1.3.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Book Antiqua" pitchFamily="18" charset="0"/>
                          <a:ea typeface="Calibri"/>
                          <a:cs typeface="Shruti" pitchFamily="2"/>
                        </a:rPr>
                        <a:t>Учебный графопостроитель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Book Antiqua" pitchFamily="18" charset="0"/>
                          <a:ea typeface="Calibri"/>
                          <a:cs typeface="Shruti" pitchFamily="2"/>
                        </a:rPr>
                        <a:t>УП “Инфотриумф»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latin typeface="Book Antiqua" pitchFamily="18" charset="0"/>
                          <a:ea typeface="Times New Roman"/>
                          <a:cs typeface="Shruti" pitchFamily="2"/>
                        </a:rPr>
                        <a:t>2007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ook Antiqua" pitchFamily="18" charset="0"/>
                          <a:ea typeface="Calibri"/>
                          <a:cs typeface="Shruti" pitchFamily="2"/>
                        </a:rPr>
                        <a:t>7-11 </a:t>
                      </a:r>
                      <a:r>
                        <a:rPr lang="ru-RU" sz="1400" dirty="0" err="1">
                          <a:latin typeface="Book Antiqua" pitchFamily="18" charset="0"/>
                          <a:ea typeface="Calibri"/>
                          <a:cs typeface="Shruti" pitchFamily="2"/>
                        </a:rPr>
                        <a:t>кл</a:t>
                      </a:r>
                      <a:r>
                        <a:rPr lang="ru-RU" sz="1400" dirty="0">
                          <a:latin typeface="Book Antiqua" pitchFamily="18" charset="0"/>
                          <a:ea typeface="Calibri"/>
                          <a:cs typeface="Shruti" pitchFamily="2"/>
                        </a:rPr>
                        <a:t>.(построение графиков функций)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8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Book Antiqua" pitchFamily="18" charset="0"/>
                          <a:ea typeface="Calibri"/>
                          <a:cs typeface="Shruti" pitchFamily="2"/>
                        </a:rPr>
                        <a:t>1.4.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>
                          <a:latin typeface="Book Antiqua" pitchFamily="18" charset="0"/>
                          <a:ea typeface="Times New Roman"/>
                          <a:cs typeface="Shruti" pitchFamily="2"/>
                        </a:rPr>
                        <a:t>Математика. Стереометрия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Book Antiqua" pitchFamily="18" charset="0"/>
                          <a:ea typeface="Calibri"/>
                          <a:cs typeface="Shruti" pitchFamily="2"/>
                        </a:rPr>
                        <a:t>СП ЗАО “Международный деловой альянс” (IВА)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ook Antiqua" pitchFamily="18" charset="0"/>
                          <a:ea typeface="Calibri"/>
                          <a:cs typeface="Shruti" pitchFamily="2"/>
                        </a:rPr>
                        <a:t>2008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ook Antiqua" pitchFamily="18" charset="0"/>
                          <a:ea typeface="Calibri"/>
                          <a:cs typeface="Shruti" pitchFamily="2"/>
                        </a:rPr>
                        <a:t>10 класс включает: теоретические фрагменты, учебные задачи с пошаговыми подсказками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11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Book Antiqua" pitchFamily="18" charset="0"/>
                          <a:ea typeface="Calibri"/>
                          <a:cs typeface="Shruti" pitchFamily="2"/>
                        </a:rPr>
                        <a:t>1.5.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>
                          <a:latin typeface="Book Antiqua" pitchFamily="18" charset="0"/>
                          <a:ea typeface="Times New Roman"/>
                          <a:cs typeface="Shruti" pitchFamily="2"/>
                        </a:rPr>
                        <a:t>Математика. Специальное образование.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Book Antiqua" pitchFamily="18" charset="0"/>
                          <a:ea typeface="Calibri"/>
                          <a:cs typeface="Shruti" pitchFamily="2"/>
                        </a:rPr>
                        <a:t>УП “Инфотриумф”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>
                          <a:latin typeface="Book Antiqua" pitchFamily="18" charset="0"/>
                          <a:ea typeface="Times New Roman"/>
                          <a:cs typeface="Shruti" pitchFamily="2"/>
                        </a:rPr>
                        <a:t>2010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ook Antiqua" pitchFamily="18" charset="0"/>
                          <a:ea typeface="Calibri"/>
                          <a:cs typeface="Shruti" pitchFamily="2"/>
                        </a:rPr>
                        <a:t>1-5 класс для детей с нарушением речи и </a:t>
                      </a:r>
                      <a:r>
                        <a:rPr lang="ru-RU" sz="1400" dirty="0" err="1">
                          <a:latin typeface="Book Antiqua" pitchFamily="18" charset="0"/>
                          <a:ea typeface="Calibri"/>
                          <a:cs typeface="Shruti" pitchFamily="2"/>
                        </a:rPr>
                        <a:t>трубностями</a:t>
                      </a:r>
                      <a:r>
                        <a:rPr lang="ru-RU" sz="1400" dirty="0">
                          <a:latin typeface="Book Antiqua" pitchFamily="18" charset="0"/>
                          <a:ea typeface="Calibri"/>
                          <a:cs typeface="Shruti" pitchFamily="2"/>
                        </a:rPr>
                        <a:t> в обучении.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Управляющая кнопка: далее 12">
            <a:hlinkClick r:id="rId8" action="ppaction://hlinksldjump" highlightClick="1"/>
          </p:cNvPr>
          <p:cNvSpPr/>
          <p:nvPr/>
        </p:nvSpPr>
        <p:spPr>
          <a:xfrm>
            <a:off x="8643966" y="6143644"/>
            <a:ext cx="500034" cy="428628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домой 13">
            <a:hlinkClick r:id="rId9" action="ppaction://hlinksldjump" highlightClick="1"/>
          </p:cNvPr>
          <p:cNvSpPr/>
          <p:nvPr/>
        </p:nvSpPr>
        <p:spPr>
          <a:xfrm>
            <a:off x="8501090" y="0"/>
            <a:ext cx="642910" cy="571504"/>
          </a:xfrm>
          <a:prstGeom prst="actionButtonHom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Управляющая кнопка: возврат 14">
            <a:hlinkClick r:id="rId10" action="ppaction://hlinksldjump" highlightClick="1"/>
          </p:cNvPr>
          <p:cNvSpPr/>
          <p:nvPr/>
        </p:nvSpPr>
        <p:spPr>
          <a:xfrm>
            <a:off x="1357290" y="6072206"/>
            <a:ext cx="642942" cy="500066"/>
          </a:xfrm>
          <a:prstGeom prst="actionButtonRetur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4345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Содержимое 19"/>
          <p:cNvSpPr>
            <a:spLocks noGrp="1"/>
          </p:cNvSpPr>
          <p:nvPr>
            <p:ph sz="half" idx="2"/>
          </p:nvPr>
        </p:nvSpPr>
        <p:spPr>
          <a:xfrm>
            <a:off x="1571604" y="285728"/>
            <a:ext cx="7286676" cy="6072230"/>
          </a:xfrm>
          <a:solidFill>
            <a:schemeClr val="bg1">
              <a:lumMod val="95000"/>
              <a:alpha val="75000"/>
            </a:schemeClr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400" y="1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3571868" y="214290"/>
            <a:ext cx="238558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Медиатека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 Antiqua" pitchFamily="18" charset="0"/>
            </a:endParaRPr>
          </a:p>
        </p:txBody>
      </p:sp>
      <p:graphicFrame>
        <p:nvGraphicFramePr>
          <p:cNvPr id="16" name="Содержимое 15"/>
          <p:cNvGraphicFramePr>
            <a:graphicFrameLocks noGrp="1"/>
          </p:cNvGraphicFramePr>
          <p:nvPr>
            <p:ph sz="half" idx="1"/>
          </p:nvPr>
        </p:nvGraphicFramePr>
        <p:xfrm>
          <a:off x="1785918" y="928670"/>
          <a:ext cx="6929487" cy="5120640"/>
        </p:xfrm>
        <a:graphic>
          <a:graphicData uri="http://schemas.openxmlformats.org/drawingml/2006/table">
            <a:tbl>
              <a:tblPr/>
              <a:tblGrid>
                <a:gridCol w="486924"/>
                <a:gridCol w="1353291"/>
                <a:gridCol w="1119954"/>
                <a:gridCol w="807319"/>
                <a:gridCol w="3161999"/>
              </a:tblGrid>
              <a:tr h="16941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Book Antiqua" pitchFamily="18" charset="0"/>
                          <a:ea typeface="Calibri"/>
                          <a:cs typeface="Shruti" pitchFamily="2"/>
                        </a:rPr>
                        <a:t>№ </a:t>
                      </a:r>
                      <a:r>
                        <a:rPr lang="ru-RU" sz="1200" dirty="0" err="1">
                          <a:latin typeface="Book Antiqua" pitchFamily="18" charset="0"/>
                          <a:ea typeface="Calibri"/>
                          <a:cs typeface="Shruti" pitchFamily="2"/>
                        </a:rPr>
                        <a:t>п</a:t>
                      </a:r>
                      <a:r>
                        <a:rPr lang="ru-RU" sz="1200" dirty="0">
                          <a:latin typeface="Book Antiqua" pitchFamily="18" charset="0"/>
                          <a:ea typeface="Calibri"/>
                          <a:cs typeface="Shruti" pitchFamily="2"/>
                        </a:rPr>
                        <a:t>/</a:t>
                      </a:r>
                      <a:r>
                        <a:rPr lang="ru-RU" sz="1200" dirty="0" err="1">
                          <a:latin typeface="Book Antiqua" pitchFamily="18" charset="0"/>
                          <a:ea typeface="Calibri"/>
                          <a:cs typeface="Shruti" pitchFamily="2"/>
                        </a:rPr>
                        <a:t>п</a:t>
                      </a:r>
                      <a:endParaRPr lang="ru-RU" sz="1200" dirty="0">
                        <a:latin typeface="Book Antiqua" pitchFamily="18" charset="0"/>
                        <a:ea typeface="Calibri"/>
                        <a:cs typeface="Shruti" pitchFamily="2"/>
                      </a:endParaRP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Book Antiqua" pitchFamily="18" charset="0"/>
                          <a:ea typeface="Calibri"/>
                          <a:cs typeface="Shruti" pitchFamily="2"/>
                        </a:rPr>
                        <a:t>Название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Book Antiqua" pitchFamily="18" charset="0"/>
                          <a:ea typeface="Calibri"/>
                          <a:cs typeface="Shruti" pitchFamily="2"/>
                        </a:rPr>
                        <a:t>Разработчик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Book Antiqua" pitchFamily="18" charset="0"/>
                          <a:ea typeface="Calibri"/>
                          <a:cs typeface="Shruti" pitchFamily="2"/>
                        </a:rPr>
                        <a:t>Год издания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Book Antiqua" pitchFamily="18" charset="0"/>
                          <a:ea typeface="Calibri"/>
                          <a:cs typeface="Shruti" pitchFamily="2"/>
                        </a:rPr>
                        <a:t>Описание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23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Book Antiqua" pitchFamily="18" charset="0"/>
                          <a:ea typeface="Calibri"/>
                          <a:cs typeface="Shruti" pitchFamily="2"/>
                        </a:rPr>
                        <a:t>2.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>
                          <a:latin typeface="Book Antiqua" pitchFamily="18" charset="0"/>
                          <a:ea typeface="Times New Roman"/>
                          <a:cs typeface="Shruti" pitchFamily="2"/>
                        </a:rPr>
                        <a:t>Геометрия 8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Book Antiqua" pitchFamily="18" charset="0"/>
                          <a:ea typeface="Calibri"/>
                          <a:cs typeface="Shruti" pitchFamily="2"/>
                        </a:rPr>
                        <a:t>УО”Мозырский государственный педагогический университет им.И.П.Шамякиан”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>
                          <a:latin typeface="Book Antiqua" pitchFamily="18" charset="0"/>
                          <a:ea typeface="Times New Roman"/>
                          <a:cs typeface="Shruti" pitchFamily="2"/>
                        </a:rPr>
                        <a:t>2005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Book Antiqua" pitchFamily="18" charset="0"/>
                          <a:ea typeface="Calibri"/>
                          <a:cs typeface="Shruti" pitchFamily="2"/>
                        </a:rPr>
                        <a:t>Проверка заданий учащихся в тестовой форме(поддержка </a:t>
                      </a:r>
                      <a:r>
                        <a:rPr lang="ru-RU" sz="1200" dirty="0" err="1">
                          <a:latin typeface="Book Antiqua" pitchFamily="18" charset="0"/>
                          <a:ea typeface="Calibri"/>
                          <a:cs typeface="Shruti" pitchFamily="2"/>
                        </a:rPr>
                        <a:t>уч.Ч.М.Рогоновского</a:t>
                      </a:r>
                      <a:r>
                        <a:rPr lang="ru-RU" sz="1200" dirty="0">
                          <a:latin typeface="Book Antiqua" pitchFamily="18" charset="0"/>
                          <a:ea typeface="Calibri"/>
                          <a:cs typeface="Shruti" pitchFamily="2"/>
                        </a:rPr>
                        <a:t>)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41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Book Antiqua" pitchFamily="18" charset="0"/>
                          <a:ea typeface="Calibri"/>
                          <a:cs typeface="Shruti" pitchFamily="2"/>
                        </a:rPr>
                        <a:t>3.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>
                          <a:latin typeface="Book Antiqua" pitchFamily="18" charset="0"/>
                          <a:ea typeface="Times New Roman"/>
                          <a:cs typeface="Shruti" pitchFamily="2"/>
                        </a:rPr>
                        <a:t>Витаминный курс, 6 класс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Book Antiqua" pitchFamily="18" charset="0"/>
                          <a:ea typeface="Calibri"/>
                          <a:cs typeface="Shruti" pitchFamily="2"/>
                        </a:rPr>
                        <a:t>Руссобит-М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>
                          <a:latin typeface="Book Antiqua" pitchFamily="18" charset="0"/>
                          <a:ea typeface="Times New Roman"/>
                          <a:cs typeface="Shruti" pitchFamily="2"/>
                        </a:rPr>
                        <a:t>2006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Book Antiqua" pitchFamily="18" charset="0"/>
                          <a:ea typeface="Calibri"/>
                          <a:cs typeface="Shruti" pitchFamily="2"/>
                        </a:rPr>
                        <a:t>содержит более 4800 упражнений по алгебре и геометрии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41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Book Antiqua" pitchFamily="18" charset="0"/>
                          <a:ea typeface="Calibri"/>
                          <a:cs typeface="Shruti" pitchFamily="2"/>
                        </a:rPr>
                        <a:t>4.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>
                          <a:latin typeface="Book Antiqua" pitchFamily="18" charset="0"/>
                          <a:ea typeface="Times New Roman"/>
                          <a:cs typeface="Shruti" pitchFamily="2"/>
                        </a:rPr>
                        <a:t>Витаминный курс, 7 класс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Book Antiqua" pitchFamily="18" charset="0"/>
                          <a:ea typeface="Calibri"/>
                          <a:cs typeface="Shruti" pitchFamily="2"/>
                        </a:rPr>
                        <a:t>Руссобит-М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>
                          <a:latin typeface="Book Antiqua" pitchFamily="18" charset="0"/>
                          <a:ea typeface="Times New Roman"/>
                          <a:cs typeface="Shruti" pitchFamily="2"/>
                        </a:rPr>
                        <a:t>2006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Book Antiqua" pitchFamily="18" charset="0"/>
                          <a:ea typeface="Calibri"/>
                          <a:cs typeface="Shruti" pitchFamily="2"/>
                        </a:rPr>
                        <a:t>содержит более 4800 упражнений по алгебре и геометрии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41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Book Antiqua" pitchFamily="18" charset="0"/>
                          <a:ea typeface="Calibri"/>
                          <a:cs typeface="Shruti" pitchFamily="2"/>
                        </a:rPr>
                        <a:t>5.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>
                          <a:latin typeface="Book Antiqua" pitchFamily="18" charset="0"/>
                          <a:ea typeface="Times New Roman"/>
                          <a:cs typeface="Shruti" pitchFamily="2"/>
                        </a:rPr>
                        <a:t>Витаминный курс, 8 класс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Book Antiqua" pitchFamily="18" charset="0"/>
                          <a:ea typeface="Calibri"/>
                          <a:cs typeface="Shruti" pitchFamily="2"/>
                        </a:rPr>
                        <a:t>Руссобит-М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>
                          <a:latin typeface="Book Antiqua" pitchFamily="18" charset="0"/>
                          <a:ea typeface="Times New Roman"/>
                          <a:cs typeface="Shruti" pitchFamily="2"/>
                        </a:rPr>
                        <a:t>2006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Book Antiqua" pitchFamily="18" charset="0"/>
                          <a:ea typeface="Calibri"/>
                          <a:cs typeface="Shruti" pitchFamily="2"/>
                        </a:rPr>
                        <a:t>содержит более 4800 упражнений по алгебре и геометрии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11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Book Antiqua" pitchFamily="18" charset="0"/>
                          <a:ea typeface="Calibri"/>
                          <a:cs typeface="Shruti" pitchFamily="2"/>
                        </a:rPr>
                        <a:t>6.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>
                          <a:latin typeface="Book Antiqua" pitchFamily="18" charset="0"/>
                          <a:ea typeface="Times New Roman"/>
                          <a:cs typeface="Shruti" pitchFamily="2"/>
                        </a:rPr>
                        <a:t>Математика. Начальная школа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Book Antiqua" pitchFamily="18" charset="0"/>
                          <a:ea typeface="Calibri"/>
                          <a:cs typeface="Shruti" pitchFamily="2"/>
                        </a:rPr>
                        <a:t>НП ООО «ИНИС-СОФТ»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>
                          <a:latin typeface="Book Antiqua" pitchFamily="18" charset="0"/>
                          <a:ea typeface="Times New Roman"/>
                          <a:cs typeface="Shruti" pitchFamily="2"/>
                        </a:rPr>
                        <a:t>2004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Book Antiqua" pitchFamily="18" charset="0"/>
                          <a:ea typeface="Calibri"/>
                          <a:cs typeface="Shruti" pitchFamily="2"/>
                        </a:rPr>
                        <a:t>3-й класс “Семейный наставник”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35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Book Antiqua" pitchFamily="18" charset="0"/>
                          <a:ea typeface="Calibri"/>
                          <a:cs typeface="Shruti" pitchFamily="2"/>
                        </a:rPr>
                        <a:t>7.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>
                          <a:latin typeface="Book Antiqua" pitchFamily="18" charset="0"/>
                          <a:ea typeface="Times New Roman"/>
                          <a:cs typeface="Shruti" pitchFamily="2"/>
                        </a:rPr>
                        <a:t>Математика. Обучение с приключением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Book Antiqua" pitchFamily="18" charset="0"/>
                          <a:ea typeface="Calibri"/>
                          <a:cs typeface="Shruti" pitchFamily="2"/>
                        </a:rPr>
                        <a:t>МедиаХауз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>
                          <a:latin typeface="Book Antiqua" pitchFamily="18" charset="0"/>
                          <a:ea typeface="Times New Roman"/>
                          <a:cs typeface="Shruti" pitchFamily="2"/>
                        </a:rPr>
                        <a:t>1999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Book Antiqua" pitchFamily="18" charset="0"/>
                          <a:ea typeface="Calibri"/>
                          <a:cs typeface="Shruti" pitchFamily="2"/>
                        </a:rPr>
                        <a:t>5-9 лет; обучение математике, цифрам, счету, сложению, вычитанию, умножению, делению, развитие логического мышления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11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Book Antiqua" pitchFamily="18" charset="0"/>
                          <a:ea typeface="Calibri"/>
                          <a:cs typeface="Shruti" pitchFamily="2"/>
                        </a:rPr>
                        <a:t>8.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>
                          <a:latin typeface="Book Antiqua" pitchFamily="18" charset="0"/>
                          <a:ea typeface="Times New Roman"/>
                          <a:cs typeface="Shruti" pitchFamily="2"/>
                        </a:rPr>
                        <a:t>Алик: занимательная математика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Book Antiqua" pitchFamily="18" charset="0"/>
                          <a:ea typeface="Calibri"/>
                          <a:cs typeface="Shruti" pitchFamily="2"/>
                        </a:rPr>
                        <a:t>Руссобит-М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>
                          <a:latin typeface="Book Antiqua" pitchFamily="18" charset="0"/>
                          <a:ea typeface="Times New Roman"/>
                          <a:cs typeface="Shruti" pitchFamily="2"/>
                        </a:rPr>
                        <a:t>2001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Book Antiqua" pitchFamily="18" charset="0"/>
                          <a:ea typeface="Calibri"/>
                          <a:cs typeface="Shruti" pitchFamily="2"/>
                        </a:rPr>
                        <a:t>Счёт и арифметические действия до 100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8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Book Antiqua" pitchFamily="18" charset="0"/>
                          <a:ea typeface="Calibri"/>
                          <a:cs typeface="Shruti" pitchFamily="2"/>
                        </a:rPr>
                        <a:t>9.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>
                          <a:latin typeface="Book Antiqua" pitchFamily="18" charset="0"/>
                          <a:ea typeface="Times New Roman"/>
                          <a:cs typeface="Shruti" pitchFamily="2"/>
                        </a:rPr>
                        <a:t>Интенсивный тренинг-курс по всем предметам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Book Antiqua" pitchFamily="18" charset="0"/>
                          <a:ea typeface="Calibri"/>
                          <a:cs typeface="Shruti" pitchFamily="2"/>
                        </a:rPr>
                        <a:t>Эксмо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>
                          <a:latin typeface="Book Antiqua" pitchFamily="18" charset="0"/>
                          <a:ea typeface="Times New Roman"/>
                          <a:cs typeface="Shruti" pitchFamily="2"/>
                        </a:rPr>
                        <a:t>2008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Book Antiqua" pitchFamily="18" charset="0"/>
                          <a:ea typeface="Calibri"/>
                          <a:cs typeface="Shruti" pitchFamily="2"/>
                        </a:rPr>
                        <a:t>Тренировочный экзамен (по всем предметам) с выдачей результата и оценкой ошибок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Управляющая кнопка: далее 12">
            <a:hlinkClick r:id="rId8" action="ppaction://hlinksldjump" highlightClick="1"/>
          </p:cNvPr>
          <p:cNvSpPr/>
          <p:nvPr/>
        </p:nvSpPr>
        <p:spPr>
          <a:xfrm>
            <a:off x="8643966" y="6286520"/>
            <a:ext cx="500034" cy="285752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назад 13">
            <a:hlinkClick r:id="rId9" action="ppaction://hlinksldjump" highlightClick="1"/>
          </p:cNvPr>
          <p:cNvSpPr/>
          <p:nvPr/>
        </p:nvSpPr>
        <p:spPr>
          <a:xfrm>
            <a:off x="8215338" y="6286520"/>
            <a:ext cx="428628" cy="285752"/>
          </a:xfrm>
          <a:prstGeom prst="actionButtonBackPreviou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Управляющая кнопка: домой 14">
            <a:hlinkClick r:id="rId10" action="ppaction://hlinksldjump" highlightClick="1"/>
          </p:cNvPr>
          <p:cNvSpPr/>
          <p:nvPr/>
        </p:nvSpPr>
        <p:spPr>
          <a:xfrm>
            <a:off x="8501090" y="0"/>
            <a:ext cx="642910" cy="571504"/>
          </a:xfrm>
          <a:prstGeom prst="actionButtonHom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Управляющая кнопка: возврат 16">
            <a:hlinkClick r:id="rId11" action="ppaction://hlinksldjump" highlightClick="1"/>
          </p:cNvPr>
          <p:cNvSpPr/>
          <p:nvPr/>
        </p:nvSpPr>
        <p:spPr>
          <a:xfrm>
            <a:off x="1357290" y="6072206"/>
            <a:ext cx="642942" cy="500066"/>
          </a:xfrm>
          <a:prstGeom prst="actionButtonRetur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4345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Содержимое 19"/>
          <p:cNvSpPr>
            <a:spLocks noGrp="1"/>
          </p:cNvSpPr>
          <p:nvPr>
            <p:ph sz="half" idx="2"/>
          </p:nvPr>
        </p:nvSpPr>
        <p:spPr>
          <a:xfrm>
            <a:off x="1500166" y="357166"/>
            <a:ext cx="7358114" cy="6000792"/>
          </a:xfrm>
          <a:solidFill>
            <a:schemeClr val="bg1">
              <a:lumMod val="95000"/>
              <a:alpha val="75000"/>
            </a:schemeClr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400" y="1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3571868" y="214290"/>
            <a:ext cx="238558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Медиатека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 Antiqua" pitchFamily="18" charset="0"/>
            </a:endParaRPr>
          </a:p>
        </p:txBody>
      </p:sp>
      <p:graphicFrame>
        <p:nvGraphicFramePr>
          <p:cNvPr id="16" name="Содержимое 15"/>
          <p:cNvGraphicFramePr>
            <a:graphicFrameLocks noGrp="1"/>
          </p:cNvGraphicFramePr>
          <p:nvPr>
            <p:ph sz="half" idx="1"/>
          </p:nvPr>
        </p:nvGraphicFramePr>
        <p:xfrm>
          <a:off x="1643042" y="928670"/>
          <a:ext cx="7143800" cy="5223108"/>
        </p:xfrm>
        <a:graphic>
          <a:graphicData uri="http://schemas.openxmlformats.org/drawingml/2006/table">
            <a:tbl>
              <a:tblPr/>
              <a:tblGrid>
                <a:gridCol w="501983"/>
                <a:gridCol w="1569718"/>
                <a:gridCol w="980020"/>
                <a:gridCol w="832288"/>
                <a:gridCol w="3259791"/>
              </a:tblGrid>
              <a:tr h="40924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ook Antiqua" pitchFamily="18" charset="0"/>
                          <a:ea typeface="Calibri"/>
                          <a:cs typeface="Times New Roman"/>
                        </a:rPr>
                        <a:t>№ </a:t>
                      </a:r>
                      <a:r>
                        <a:rPr lang="ru-RU" sz="1400" dirty="0" err="1">
                          <a:latin typeface="Book Antiqua" pitchFamily="18" charset="0"/>
                          <a:ea typeface="Calibri"/>
                          <a:cs typeface="Times New Roman"/>
                        </a:rPr>
                        <a:t>п</a:t>
                      </a:r>
                      <a:r>
                        <a:rPr lang="ru-RU" sz="1400" dirty="0">
                          <a:latin typeface="Book Antiqua" pitchFamily="18" charset="0"/>
                          <a:ea typeface="Calibri"/>
                          <a:cs typeface="Times New Roman"/>
                        </a:rPr>
                        <a:t>/</a:t>
                      </a:r>
                      <a:r>
                        <a:rPr lang="ru-RU" sz="1400" dirty="0" err="1">
                          <a:latin typeface="Book Antiqua" pitchFamily="18" charset="0"/>
                          <a:ea typeface="Calibri"/>
                          <a:cs typeface="Times New Roman"/>
                        </a:rPr>
                        <a:t>п</a:t>
                      </a:r>
                      <a:endParaRPr lang="ru-RU" sz="1400" dirty="0"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ook Antiqua" pitchFamily="18" charset="0"/>
                          <a:ea typeface="Calibri"/>
                          <a:cs typeface="Times New Roman"/>
                        </a:rPr>
                        <a:t>Название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ook Antiqua" pitchFamily="18" charset="0"/>
                          <a:ea typeface="Calibri"/>
                          <a:cs typeface="Times New Roman"/>
                        </a:rPr>
                        <a:t>Разработчик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ook Antiqua" pitchFamily="18" charset="0"/>
                          <a:ea typeface="Calibri"/>
                          <a:cs typeface="Times New Roman"/>
                        </a:rPr>
                        <a:t>Год издания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ook Antiqua" pitchFamily="18" charset="0"/>
                          <a:ea typeface="Calibri"/>
                          <a:cs typeface="Times New Roman"/>
                        </a:rPr>
                        <a:t>Описание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69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ook Antiqua" pitchFamily="18" charset="0"/>
                          <a:ea typeface="Calibri"/>
                          <a:cs typeface="Times New Roman"/>
                        </a:rPr>
                        <a:t>10.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latin typeface="Book Antiqua" pitchFamily="18" charset="0"/>
                          <a:ea typeface="Times New Roman"/>
                          <a:cs typeface="Times New Roman"/>
                        </a:rPr>
                        <a:t>Математика. 5 – 6 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Book Antiqua" pitchFamily="18" charset="0"/>
                      </a:endParaRP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Book Antiqua" pitchFamily="18" charset="0"/>
                          <a:ea typeface="Calibri"/>
                          <a:cs typeface="Times New Roman"/>
                        </a:rPr>
                        <a:t>Разработки уроков для 5-6 классов 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69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Book Antiqua" pitchFamily="18" charset="0"/>
                          <a:ea typeface="Calibri"/>
                          <a:cs typeface="Times New Roman"/>
                        </a:rPr>
                        <a:t>11.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latin typeface="Book Antiqua" pitchFamily="18" charset="0"/>
                          <a:ea typeface="Times New Roman"/>
                          <a:cs typeface="Times New Roman"/>
                        </a:rPr>
                        <a:t>Математика. 7 – 9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Book Antiqua" pitchFamily="18" charset="0"/>
                      </a:endParaRP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Book Antiqua" pitchFamily="18" charset="0"/>
                          <a:ea typeface="Calibri"/>
                          <a:cs typeface="Times New Roman"/>
                        </a:rPr>
                        <a:t>Разработки уроков для 7-9 классов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69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Book Antiqua" pitchFamily="18" charset="0"/>
                          <a:ea typeface="Calibri"/>
                          <a:cs typeface="Times New Roman"/>
                        </a:rPr>
                        <a:t>12.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latin typeface="Book Antiqua" pitchFamily="18" charset="0"/>
                          <a:ea typeface="Times New Roman"/>
                          <a:cs typeface="Times New Roman"/>
                        </a:rPr>
                        <a:t>Факультативные занятия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Book Antiqua" pitchFamily="18" charset="0"/>
                      </a:endParaRP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Book Antiqua" pitchFamily="18" charset="0"/>
                          <a:ea typeface="Calibri"/>
                          <a:cs typeface="Times New Roman"/>
                        </a:rPr>
                        <a:t>Разработки факультативных занятий для 5,9,10 классов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69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Book Antiqua" pitchFamily="18" charset="0"/>
                          <a:ea typeface="Calibri"/>
                          <a:cs typeface="Times New Roman"/>
                        </a:rPr>
                        <a:t>13.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latin typeface="Book Antiqua" pitchFamily="18" charset="0"/>
                          <a:ea typeface="Times New Roman"/>
                          <a:cs typeface="Times New Roman"/>
                        </a:rPr>
                        <a:t>Внеклассная работа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Book Antiqua" pitchFamily="18" charset="0"/>
                      </a:endParaRP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Book Antiqua" pitchFamily="18" charset="0"/>
                          <a:ea typeface="Calibri"/>
                          <a:cs typeface="Times New Roman"/>
                        </a:rPr>
                        <a:t>Разработки внеклассных мероприятий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38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Book Antiqua" pitchFamily="18" charset="0"/>
                          <a:ea typeface="Calibri"/>
                          <a:cs typeface="Times New Roman"/>
                        </a:rPr>
                        <a:t>14.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latin typeface="Book Antiqua" pitchFamily="18" charset="0"/>
                          <a:ea typeface="Times New Roman"/>
                          <a:cs typeface="Times New Roman"/>
                        </a:rPr>
                        <a:t>Научное общество учащихся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Book Antiqua" pitchFamily="18" charset="0"/>
                      </a:endParaRP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Book Antiqua" pitchFamily="18" charset="0"/>
                          <a:ea typeface="Calibri"/>
                          <a:cs typeface="Times New Roman"/>
                        </a:rPr>
                        <a:t>Работы учащихся научного общества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69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Book Antiqua" pitchFamily="18" charset="0"/>
                          <a:ea typeface="Calibri"/>
                          <a:cs typeface="Times New Roman"/>
                        </a:rPr>
                        <a:t>15.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latin typeface="Book Antiqua" pitchFamily="18" charset="0"/>
                          <a:ea typeface="Times New Roman"/>
                          <a:cs typeface="Times New Roman"/>
                        </a:rPr>
                        <a:t>Нормативное обеспечение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Book Antiqua" pitchFamily="18" charset="0"/>
                      </a:endParaRP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Book Antiqua" pitchFamily="18" charset="0"/>
                          <a:ea typeface="Calibri"/>
                          <a:cs typeface="Times New Roman"/>
                        </a:rPr>
                        <a:t>Нормативное правовое и учебно-методическое обеспечение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38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Book Antiqua" pitchFamily="18" charset="0"/>
                          <a:ea typeface="Calibri"/>
                          <a:cs typeface="Times New Roman"/>
                        </a:rPr>
                        <a:t>16.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latin typeface="Book Antiqua" pitchFamily="18" charset="0"/>
                          <a:ea typeface="Times New Roman"/>
                          <a:cs typeface="Times New Roman"/>
                        </a:rPr>
                        <a:t>Математика. Подготовка к ЦТ.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Book Antiqua" pitchFamily="18" charset="0"/>
                          <a:ea typeface="Calibri"/>
                          <a:cs typeface="Times New Roman"/>
                        </a:rPr>
                        <a:t>УП «Инфотриумф»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ook Antiqua" pitchFamily="18" charset="0"/>
                          <a:ea typeface="Calibri"/>
                          <a:cs typeface="Times New Roman"/>
                        </a:rPr>
                        <a:t>2011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Book Antiqua" pitchFamily="18" charset="0"/>
                          <a:ea typeface="Calibri"/>
                          <a:cs typeface="Times New Roman"/>
                        </a:rPr>
                        <a:t>690 разноуровневых тестовых заданий с подробными решениями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774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Book Antiqua" pitchFamily="18" charset="0"/>
                          <a:ea typeface="Calibri"/>
                          <a:cs typeface="Times New Roman"/>
                        </a:rPr>
                        <a:t>17.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ook Antiqua" pitchFamily="18" charset="0"/>
                          <a:ea typeface="Calibri"/>
                          <a:cs typeface="Times New Roman"/>
                        </a:rPr>
                        <a:t>Наглядная геометрия. Планиметрия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Book Antiqua" pitchFamily="18" charset="0"/>
                          <a:ea typeface="Calibri"/>
                          <a:cs typeface="Times New Roman"/>
                        </a:rPr>
                        <a:t>УП «Инфотриумф»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Book Antiqua" pitchFamily="18" charset="0"/>
                      </a:endParaRP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Book Antiqua" pitchFamily="18" charset="0"/>
                          <a:ea typeface="Calibri"/>
                          <a:cs typeface="Times New Roman"/>
                        </a:rPr>
                        <a:t>7-9 классы. 100 теорем и задач; 9 анимированных роликов, содержащих теоретические сведения; 10 анимированных роликов с задачами практического содержания</a:t>
                      </a:r>
                    </a:p>
                  </a:txBody>
                  <a:tcPr marL="16673" marR="166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2" name="Управляющая кнопка: домой 21">
            <a:hlinkClick r:id="rId8" action="ppaction://hlinksldjump" highlightClick="1"/>
          </p:cNvPr>
          <p:cNvSpPr/>
          <p:nvPr/>
        </p:nvSpPr>
        <p:spPr>
          <a:xfrm>
            <a:off x="8501090" y="0"/>
            <a:ext cx="642910" cy="571504"/>
          </a:xfrm>
          <a:prstGeom prst="actionButtonHom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Управляющая кнопка: возврат 22">
            <a:hlinkClick r:id="rId9" action="ppaction://hlinksldjump" highlightClick="1"/>
          </p:cNvPr>
          <p:cNvSpPr/>
          <p:nvPr/>
        </p:nvSpPr>
        <p:spPr>
          <a:xfrm>
            <a:off x="1357290" y="6072206"/>
            <a:ext cx="642942" cy="500066"/>
          </a:xfrm>
          <a:prstGeom prst="actionButtonRetur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4345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91680" y="548680"/>
            <a:ext cx="6995120" cy="5577483"/>
          </a:xfrm>
          <a:solidFill>
            <a:schemeClr val="bg1">
              <a:lumMod val="95000"/>
              <a:alpha val="75000"/>
            </a:schemeClr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400" y="1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2699792" y="562756"/>
            <a:ext cx="518283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270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 Antiqua" pitchFamily="18" charset="0"/>
              </a:rPr>
              <a:t>Паспорт кабинета</a:t>
            </a:r>
            <a:endParaRPr lang="ru-RU" sz="4400" b="1" cap="none" spc="0" dirty="0">
              <a:ln w="1270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8" name="Прямоугольник с двумя вырезанными противолежащими углами 17">
            <a:hlinkClick r:id="rId8" action="ppaction://hlinksldjump"/>
          </p:cNvPr>
          <p:cNvSpPr/>
          <p:nvPr/>
        </p:nvSpPr>
        <p:spPr>
          <a:xfrm>
            <a:off x="2267744" y="2023975"/>
            <a:ext cx="5819900" cy="579854"/>
          </a:xfrm>
          <a:prstGeom prst="snip2DiagRect">
            <a:avLst>
              <a:gd name="adj1" fmla="val 0"/>
              <a:gd name="adj2" fmla="val 45731"/>
            </a:avLst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Анализ работы, задачи на предстоящий год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9" name="Прямоугольник с двумя вырезанными противолежащими углами 18">
            <a:hlinkClick r:id="rId9" action="ppaction://hlinksldjump"/>
          </p:cNvPr>
          <p:cNvSpPr/>
          <p:nvPr/>
        </p:nvSpPr>
        <p:spPr>
          <a:xfrm>
            <a:off x="2267744" y="2759738"/>
            <a:ext cx="5819900" cy="579854"/>
          </a:xfrm>
          <a:prstGeom prst="snip2DiagRect">
            <a:avLst>
              <a:gd name="adj1" fmla="val 0"/>
              <a:gd name="adj2" fmla="val 45731"/>
            </a:avLst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Совет кабинета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21" name="Прямоугольник с двумя вырезанными противолежащими углами 20">
            <a:hlinkClick r:id="rId10" action="ppaction://hlinksldjump"/>
          </p:cNvPr>
          <p:cNvSpPr/>
          <p:nvPr/>
        </p:nvSpPr>
        <p:spPr>
          <a:xfrm>
            <a:off x="2267744" y="1332197"/>
            <a:ext cx="5819900" cy="579854"/>
          </a:xfrm>
          <a:prstGeom prst="snip2DiagRect">
            <a:avLst>
              <a:gd name="adj1" fmla="val 0"/>
              <a:gd name="adj2" fmla="val 45731"/>
            </a:avLst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Документы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22" name="Прямоугольник с двумя вырезанными противолежащими углами 21">
            <a:hlinkClick r:id="rId11" action="ppaction://hlinksldjump"/>
          </p:cNvPr>
          <p:cNvSpPr/>
          <p:nvPr/>
        </p:nvSpPr>
        <p:spPr>
          <a:xfrm>
            <a:off x="2267744" y="3518409"/>
            <a:ext cx="5819900" cy="579854"/>
          </a:xfrm>
          <a:prstGeom prst="snip2DiagRect">
            <a:avLst>
              <a:gd name="adj1" fmla="val 0"/>
              <a:gd name="adj2" fmla="val 45731"/>
            </a:avLst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График работы кабинета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23" name="Прямоугольник с двумя вырезанными противолежащими углами 22">
            <a:hlinkClick r:id="rId12" action="ppaction://hlinksldjump"/>
          </p:cNvPr>
          <p:cNvSpPr/>
          <p:nvPr/>
        </p:nvSpPr>
        <p:spPr>
          <a:xfrm>
            <a:off x="2267744" y="4215824"/>
            <a:ext cx="5819900" cy="579854"/>
          </a:xfrm>
          <a:prstGeom prst="snip2DiagRect">
            <a:avLst>
              <a:gd name="adj1" fmla="val 0"/>
              <a:gd name="adj2" fmla="val 45731"/>
            </a:avLst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Опись имущества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24" name="Прямоугольник с двумя вырезанными противолежащими углами 23">
            <a:hlinkClick r:id="rId13" action="ppaction://hlinksldjump"/>
          </p:cNvPr>
          <p:cNvSpPr/>
          <p:nvPr/>
        </p:nvSpPr>
        <p:spPr>
          <a:xfrm>
            <a:off x="2267744" y="4941168"/>
            <a:ext cx="5819900" cy="579854"/>
          </a:xfrm>
          <a:prstGeom prst="snip2DiagRect">
            <a:avLst>
              <a:gd name="adj1" fmla="val 0"/>
              <a:gd name="adj2" fmla="val 45731"/>
            </a:avLst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Литература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26" name="Управляющая кнопка: домой 25">
            <a:hlinkClick r:id="rId14" action="ppaction://hlinksldjump" highlightClick="1"/>
          </p:cNvPr>
          <p:cNvSpPr/>
          <p:nvPr/>
        </p:nvSpPr>
        <p:spPr>
          <a:xfrm>
            <a:off x="8501090" y="0"/>
            <a:ext cx="642910" cy="571504"/>
          </a:xfrm>
          <a:prstGeom prst="actionButtonHom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69995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9672" y="19859"/>
            <a:ext cx="7524328" cy="6542865"/>
          </a:xfrm>
          <a:solidFill>
            <a:schemeClr val="bg1">
              <a:lumMod val="95000"/>
              <a:alpha val="75000"/>
            </a:schemeClr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400" y="1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3446572" y="19859"/>
            <a:ext cx="340830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270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 Antiqua" pitchFamily="18" charset="0"/>
              </a:rPr>
              <a:t>Литература</a:t>
            </a:r>
            <a:endParaRPr lang="ru-RU" sz="4400" b="1" cap="none" spc="0" dirty="0">
              <a:ln w="1270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4" name="Прямоугольник с двумя вырезанными противолежащими углами 13">
            <a:hlinkClick r:id="rId8" action="ppaction://hlinksldjump"/>
          </p:cNvPr>
          <p:cNvSpPr/>
          <p:nvPr/>
        </p:nvSpPr>
        <p:spPr>
          <a:xfrm>
            <a:off x="1619672" y="1556792"/>
            <a:ext cx="3595778" cy="463377"/>
          </a:xfrm>
          <a:prstGeom prst="snip2DiagRect">
            <a:avLst>
              <a:gd name="adj1" fmla="val 0"/>
              <a:gd name="adj2" fmla="val 45731"/>
            </a:avLst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Сборники задач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5" name="Прямоугольник с двумя вырезанными противолежащими углами 14">
            <a:hlinkClick r:id="rId9" action="ppaction://hlinksldjump"/>
          </p:cNvPr>
          <p:cNvSpPr/>
          <p:nvPr/>
        </p:nvSpPr>
        <p:spPr>
          <a:xfrm>
            <a:off x="1619672" y="2420888"/>
            <a:ext cx="3552820" cy="433668"/>
          </a:xfrm>
          <a:prstGeom prst="snip2DiagRect">
            <a:avLst>
              <a:gd name="adj1" fmla="val 0"/>
              <a:gd name="adj2" fmla="val 45731"/>
            </a:avLst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Учебные пособия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6" name="Прямоугольник с двумя вырезанными противолежащими углами 15">
            <a:hlinkClick r:id="rId10" action="ppaction://hlinksldjump"/>
          </p:cNvPr>
          <p:cNvSpPr/>
          <p:nvPr/>
        </p:nvSpPr>
        <p:spPr>
          <a:xfrm>
            <a:off x="5580112" y="1484784"/>
            <a:ext cx="3305896" cy="743343"/>
          </a:xfrm>
          <a:prstGeom prst="snip2DiagRect">
            <a:avLst>
              <a:gd name="adj1" fmla="val 0"/>
              <a:gd name="adj2" fmla="val 45731"/>
            </a:avLst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Журнал «</a:t>
            </a:r>
            <a:r>
              <a:rPr lang="ru-RU" sz="1400" dirty="0" err="1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Ма</a:t>
            </a:r>
            <a:r>
              <a:rPr lang="be-BY" sz="14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тэматыка: праблемы выкладання»</a:t>
            </a:r>
            <a:endParaRPr lang="ru-RU" sz="1400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7" name="Прямоугольник с двумя вырезанными противолежащими углами 16">
            <a:hlinkClick r:id="rId11" action="ppaction://hlinksldjump"/>
          </p:cNvPr>
          <p:cNvSpPr/>
          <p:nvPr/>
        </p:nvSpPr>
        <p:spPr>
          <a:xfrm>
            <a:off x="1619672" y="3284984"/>
            <a:ext cx="3552820" cy="429530"/>
          </a:xfrm>
          <a:prstGeom prst="snip2DiagRect">
            <a:avLst>
              <a:gd name="adj1" fmla="val 0"/>
              <a:gd name="adj2" fmla="val 45731"/>
            </a:avLst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Учебные пособия для учащихся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9" name="Прямоугольник с двумя вырезанными противолежащими углами 18">
            <a:hlinkClick r:id="rId12" action="ppaction://hlinksldjump"/>
          </p:cNvPr>
          <p:cNvSpPr/>
          <p:nvPr/>
        </p:nvSpPr>
        <p:spPr>
          <a:xfrm>
            <a:off x="5580112" y="3861048"/>
            <a:ext cx="3349561" cy="659589"/>
          </a:xfrm>
          <a:prstGeom prst="snip2DiagRect">
            <a:avLst>
              <a:gd name="adj1" fmla="val 0"/>
              <a:gd name="adj2" fmla="val 45731"/>
            </a:avLst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Контрольно-измерительные материалы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22" name="Прямоугольник с двумя вырезанными противолежащими углами 21">
            <a:hlinkClick r:id="rId13" action="ppaction://hlinksldjump"/>
          </p:cNvPr>
          <p:cNvSpPr/>
          <p:nvPr/>
        </p:nvSpPr>
        <p:spPr>
          <a:xfrm>
            <a:off x="1597905" y="4302288"/>
            <a:ext cx="3564618" cy="473468"/>
          </a:xfrm>
          <a:prstGeom prst="snip2DiagRect">
            <a:avLst>
              <a:gd name="adj1" fmla="val 0"/>
              <a:gd name="adj2" fmla="val 45731"/>
            </a:avLst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Учебно-методические пособия </a:t>
            </a:r>
          </a:p>
        </p:txBody>
      </p:sp>
      <p:sp>
        <p:nvSpPr>
          <p:cNvPr id="23" name="Прямоугольник с двумя вырезанными противолежащими углами 22">
            <a:hlinkClick r:id="rId14" action="ppaction://hlinksldjump"/>
          </p:cNvPr>
          <p:cNvSpPr/>
          <p:nvPr/>
        </p:nvSpPr>
        <p:spPr>
          <a:xfrm>
            <a:off x="5580112" y="2564904"/>
            <a:ext cx="3337864" cy="750156"/>
          </a:xfrm>
          <a:prstGeom prst="snip2DiagRect">
            <a:avLst>
              <a:gd name="adj1" fmla="val 0"/>
              <a:gd name="adj2" fmla="val 45731"/>
            </a:avLst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Учебно-методические пособия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по подготовке к олимпиадам</a:t>
            </a:r>
            <a:endParaRPr lang="ru-RU" sz="1400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24" name="Прямоугольник с двумя вырезанными противолежащими углами 23">
            <a:hlinkClick r:id="rId15" action="ppaction://hlinksldjump"/>
          </p:cNvPr>
          <p:cNvSpPr/>
          <p:nvPr/>
        </p:nvSpPr>
        <p:spPr>
          <a:xfrm>
            <a:off x="5591808" y="4869160"/>
            <a:ext cx="3326168" cy="750156"/>
          </a:xfrm>
          <a:prstGeom prst="snip2DiagRect">
            <a:avLst>
              <a:gd name="adj1" fmla="val 0"/>
              <a:gd name="adj2" fmla="val 45731"/>
            </a:avLst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Учебно-методические пособия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по подготовке к тестированию</a:t>
            </a:r>
            <a:endParaRPr lang="ru-RU" sz="1400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25" name="Прямоугольник с двумя вырезанными противолежащими углами 24">
            <a:hlinkClick r:id="rId16" action="ppaction://hlinksldjump"/>
          </p:cNvPr>
          <p:cNvSpPr/>
          <p:nvPr/>
        </p:nvSpPr>
        <p:spPr>
          <a:xfrm>
            <a:off x="1614035" y="5158505"/>
            <a:ext cx="3548487" cy="429530"/>
          </a:xfrm>
          <a:prstGeom prst="snip2DiagRect">
            <a:avLst>
              <a:gd name="adj1" fmla="val 0"/>
              <a:gd name="adj2" fmla="val 45731"/>
            </a:avLst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Справочники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26" name="Управляющая кнопка: домой 25">
            <a:hlinkClick r:id="rId17" action="ppaction://hlinksldjump" highlightClick="1"/>
          </p:cNvPr>
          <p:cNvSpPr/>
          <p:nvPr/>
        </p:nvSpPr>
        <p:spPr>
          <a:xfrm>
            <a:off x="8501090" y="0"/>
            <a:ext cx="642910" cy="571504"/>
          </a:xfrm>
          <a:prstGeom prst="actionButtonHom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1167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бъект 13"/>
          <p:cNvSpPr>
            <a:spLocks noGrp="1"/>
          </p:cNvSpPr>
          <p:nvPr>
            <p:ph sz="half" idx="2"/>
          </p:nvPr>
        </p:nvSpPr>
        <p:spPr>
          <a:xfrm>
            <a:off x="1622336" y="346895"/>
            <a:ext cx="7056784" cy="621639"/>
          </a:xfrm>
          <a:solidFill>
            <a:schemeClr val="bg1">
              <a:lumMod val="95000"/>
              <a:alpha val="75000"/>
            </a:schemeClr>
          </a:solidFill>
        </p:spPr>
        <p:txBody>
          <a:bodyPr/>
          <a:lstStyle/>
          <a:p>
            <a:endParaRPr lang="ru-RU" dirty="0"/>
          </a:p>
        </p:txBody>
      </p:sp>
      <p:graphicFrame>
        <p:nvGraphicFramePr>
          <p:cNvPr id="2" name="Объект 1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909391005"/>
              </p:ext>
            </p:extLst>
          </p:nvPr>
        </p:nvGraphicFramePr>
        <p:xfrm>
          <a:off x="1547664" y="1484784"/>
          <a:ext cx="6912768" cy="4346174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500604"/>
                <a:gridCol w="1390563"/>
                <a:gridCol w="396774"/>
                <a:gridCol w="1787337"/>
                <a:gridCol w="677112"/>
                <a:gridCol w="1635302"/>
                <a:gridCol w="525076"/>
              </a:tblGrid>
              <a:tr h="8147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№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37674" marR="3767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Название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37674" marR="37674" marT="0" marB="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Класс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37674" marR="37674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Авторы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37674" marR="37674" marT="0" marB="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Год  издания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37674" marR="37674" marT="0" marB="0" vert="vert2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Издательство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37674" marR="37674" marT="0" marB="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Количество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37674" marR="37674" marT="0" marB="0" vert="vert270"/>
                </a:tc>
              </a:tr>
              <a:tr h="630614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37674" marR="3767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Сборник задач по математике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37674" marR="3767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5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37674" marR="3767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/>
                          <a:ea typeface="Calibri"/>
                          <a:cs typeface="Times New Roman"/>
                        </a:rPr>
                        <a:t>О.Н.Пирютко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ru-RU" sz="1200" dirty="0" err="1">
                          <a:latin typeface="Times New Roman"/>
                          <a:ea typeface="Calibri"/>
                          <a:cs typeface="Times New Roman"/>
                        </a:rPr>
                        <a:t>О.А.Терешко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, В.Д.Герасимов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2019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Минск «Адукацыя і выхаванне»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</a:p>
                  </a:txBody>
                  <a:tcPr marL="68580" marR="68580" marT="0" marB="0"/>
                </a:tc>
              </a:tr>
              <a:tr h="630614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37674" marR="3767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Сборник задач по математике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37674" marR="3767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6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37674" marR="3767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/>
                          <a:ea typeface="Calibri"/>
                          <a:cs typeface="Times New Roman"/>
                        </a:rPr>
                        <a:t>О.Н.Пирютко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ru-RU" sz="1200" dirty="0" err="1">
                          <a:latin typeface="Times New Roman"/>
                          <a:ea typeface="Calibri"/>
                          <a:cs typeface="Times New Roman"/>
                        </a:rPr>
                        <a:t>О.А.Терешко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r>
                        <a:rPr lang="be-BY" sz="1200"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Минск «Адукацыя і выхаванне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</a:p>
                  </a:txBody>
                  <a:tcPr marL="68580" marR="68580" marT="0" marB="0"/>
                </a:tc>
              </a:tr>
              <a:tr h="378369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37674" marR="3767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Сборник задач по 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алгебре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37674" marR="3767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7-9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37674" marR="3767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e-BY" sz="1200" dirty="0">
                          <a:latin typeface="Times New Roman"/>
                          <a:ea typeface="Calibri"/>
                          <a:cs typeface="Times New Roman"/>
                        </a:rPr>
                        <a:t>И.Г.Арефьева, О.Н.Пирютко 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2020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Минск «Народная асвета»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40</a:t>
                      </a:r>
                    </a:p>
                  </a:txBody>
                  <a:tcPr marL="68580" marR="68580" marT="0" marB="0"/>
                </a:tc>
              </a:tr>
              <a:tr h="630614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4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37674" marR="3767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Сборник задач по алгебре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e-BY" sz="1200">
                          <a:latin typeface="Times New Roman"/>
                          <a:ea typeface="Calibri"/>
                          <a:cs typeface="Times New Roman"/>
                        </a:rPr>
                        <a:t>И.Г.Арефьева, О.Н.Пирютко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2020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Минск «Народная асвета»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/>
                </a:tc>
              </a:tr>
              <a:tr h="630614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5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37674" marR="3767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Сборник задач по геометрии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10-11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Л.А.Латотин,Б.Д.Чеботаревский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2021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Минск «Народная асвета»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</a:p>
                  </a:txBody>
                  <a:tcPr marL="68580" marR="68580" marT="0" marB="0"/>
                </a:tc>
              </a:tr>
              <a:tr h="630614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6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37674" marR="3767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Сборник задач по алгебре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e-BY" sz="1200">
                          <a:latin typeface="Times New Roman"/>
                          <a:ea typeface="Calibri"/>
                          <a:cs typeface="Times New Roman"/>
                        </a:rPr>
                        <a:t>И.Г.Арефьева, О.Н.Пирютко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2020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Минск «Народная асвета»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51400" y="33653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3014567" y="260648"/>
            <a:ext cx="427232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9525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 Antiqua" pitchFamily="18" charset="0"/>
              </a:rPr>
              <a:t>Сборники задач</a:t>
            </a:r>
            <a:endParaRPr lang="ru-RU" sz="4000" b="1" cap="none" spc="0" dirty="0">
              <a:ln w="9525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5" name="Управляющая кнопка: возврат 14">
            <a:hlinkClick r:id="rId8" action="ppaction://hlinksldjump" highlightClick="1"/>
          </p:cNvPr>
          <p:cNvSpPr/>
          <p:nvPr/>
        </p:nvSpPr>
        <p:spPr>
          <a:xfrm>
            <a:off x="8358182" y="0"/>
            <a:ext cx="785818" cy="571504"/>
          </a:xfrm>
          <a:prstGeom prst="actionButtonReturn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1167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бъект 13"/>
          <p:cNvSpPr>
            <a:spLocks noGrp="1"/>
          </p:cNvSpPr>
          <p:nvPr>
            <p:ph sz="half" idx="2"/>
          </p:nvPr>
        </p:nvSpPr>
        <p:spPr>
          <a:xfrm>
            <a:off x="1619672" y="408450"/>
            <a:ext cx="7056784" cy="788302"/>
          </a:xfrm>
          <a:solidFill>
            <a:schemeClr val="bg1">
              <a:lumMod val="95000"/>
              <a:alpha val="75000"/>
            </a:schemeClr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400" y="33653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643042" y="404580"/>
            <a:ext cx="7072361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9525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 Antiqua" pitchFamily="18" charset="0"/>
              </a:rPr>
              <a:t>Учебные пособия для учащихся</a:t>
            </a:r>
            <a:endParaRPr lang="ru-RU" sz="3200" b="1" cap="none" spc="0" dirty="0">
              <a:ln w="9525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ook Antiqua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92415138"/>
              </p:ext>
            </p:extLst>
          </p:nvPr>
        </p:nvGraphicFramePr>
        <p:xfrm>
          <a:off x="1802352" y="1321887"/>
          <a:ext cx="6696744" cy="4665339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378539"/>
                <a:gridCol w="2109613"/>
                <a:gridCol w="404058"/>
                <a:gridCol w="1407118"/>
                <a:gridCol w="502593"/>
                <a:gridCol w="1305748"/>
                <a:gridCol w="589075"/>
              </a:tblGrid>
              <a:tr h="7857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№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Название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Класс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Авторы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Год  издания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 vert="vert2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Издательство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Количество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 vert="vert270"/>
                </a:tc>
              </a:tr>
              <a:tr h="456420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SzPts val="1400"/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Тесты  для  тематического  контроля  по  математике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5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сост. Н.Н. </a:t>
                      </a:r>
                      <a:r>
                        <a:rPr lang="ru-RU" sz="1200" dirty="0" err="1">
                          <a:effectLst/>
                          <a:latin typeface="Book Antiqua" pitchFamily="18" charset="0"/>
                        </a:rPr>
                        <a:t>Мынка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2010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Мозырь:  Белый  Ветер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5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/>
                </a:tc>
              </a:tr>
              <a:tr h="456420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SzPts val="1400"/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Тесты  для  тематического  контроля  по  алгебре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7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сост. Т.А. Чернова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2009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Мозырь:  Белый  Ветер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20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/>
                </a:tc>
              </a:tr>
              <a:tr h="456420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SzPts val="1400"/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Тесты  для  тематического  контроля  по  геометрии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7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сост. Т.П. Кубеко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2009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Мозырь:  Белый  Ветер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20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/>
                </a:tc>
              </a:tr>
              <a:tr h="912841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SzPts val="1400"/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4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Самостоятельные  и  контрольные  работы  по  геометрии  с  12-летним  сроком  обучения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8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Н.В. </a:t>
                      </a:r>
                      <a:r>
                        <a:rPr lang="ru-RU" sz="1200" dirty="0" err="1">
                          <a:effectLst/>
                          <a:latin typeface="Book Antiqua" pitchFamily="18" charset="0"/>
                        </a:rPr>
                        <a:t>Гвоздович</a:t>
                      </a: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, Т.П. </a:t>
                      </a:r>
                      <a:r>
                        <a:rPr lang="ru-RU" sz="1200" dirty="0" err="1">
                          <a:effectLst/>
                          <a:latin typeface="Book Antiqua" pitchFamily="18" charset="0"/>
                        </a:rPr>
                        <a:t>Кубеко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2004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Минск:  Новое  знание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37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/>
                </a:tc>
              </a:tr>
              <a:tr h="456420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SzPts val="1400"/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5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Самостоятельные  работы  по  алгебре 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8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сост. А.М. </a:t>
                      </a:r>
                      <a:r>
                        <a:rPr lang="ru-RU" sz="1200" dirty="0" err="1">
                          <a:effectLst/>
                          <a:latin typeface="Book Antiqua" pitchFamily="18" charset="0"/>
                        </a:rPr>
                        <a:t>Лукашёнок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2008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Мозырь:  Белый  Ветер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17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/>
                </a:tc>
              </a:tr>
              <a:tr h="456420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SzPts val="1400"/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6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Тесты  для  тематического  контроля  по  геометрии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9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сост. Т.П. Кубеко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2010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Мозырь:  Белый  Ветер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21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/>
                </a:tc>
              </a:tr>
              <a:tr h="684631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SzPts val="1400"/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7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Практические  задания  по  геометрии  с  12-летним  сроком  обучения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10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Н.В. Гвоздович, Т.П. Кубеко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2006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Минск:  Сэр-Вит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6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170" marR="46170" marT="0" marB="0"/>
                </a:tc>
              </a:tr>
            </a:tbl>
          </a:graphicData>
        </a:graphic>
      </p:graphicFrame>
      <p:sp>
        <p:nvSpPr>
          <p:cNvPr id="17" name="Управляющая кнопка: возврат 16">
            <a:hlinkClick r:id="rId8" action="ppaction://hlinksldjump" highlightClick="1"/>
          </p:cNvPr>
          <p:cNvSpPr/>
          <p:nvPr/>
        </p:nvSpPr>
        <p:spPr>
          <a:xfrm>
            <a:off x="8358182" y="0"/>
            <a:ext cx="785818" cy="571504"/>
          </a:xfrm>
          <a:prstGeom prst="actionButtonReturn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6476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бъект 13"/>
          <p:cNvSpPr>
            <a:spLocks noGrp="1"/>
          </p:cNvSpPr>
          <p:nvPr>
            <p:ph sz="half" idx="2"/>
          </p:nvPr>
        </p:nvSpPr>
        <p:spPr>
          <a:xfrm>
            <a:off x="1619672" y="408450"/>
            <a:ext cx="7056784" cy="1052527"/>
          </a:xfrm>
          <a:solidFill>
            <a:schemeClr val="bg1">
              <a:lumMod val="95000"/>
              <a:alpha val="75000"/>
            </a:schemeClr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400" y="33653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2567505" y="404580"/>
            <a:ext cx="4968027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9525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 Antiqua" pitchFamily="18" charset="0"/>
              </a:rPr>
              <a:t>Журнал «</a:t>
            </a:r>
            <a:r>
              <a:rPr lang="be-BY" sz="3200" b="1" cap="none" spc="0" dirty="0" smtClean="0">
                <a:ln w="9525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 Antiqua" pitchFamily="18" charset="0"/>
              </a:rPr>
              <a:t>Матэматыка:</a:t>
            </a:r>
          </a:p>
          <a:p>
            <a:pPr algn="ctr"/>
            <a:r>
              <a:rPr lang="be-BY" sz="3200" b="1" cap="none" spc="0" dirty="0" smtClean="0">
                <a:ln w="9525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 Antiqua" pitchFamily="18" charset="0"/>
              </a:rPr>
              <a:t> праблемы выкладання</a:t>
            </a:r>
            <a:endParaRPr lang="ru-RU" sz="3200" b="1" cap="none" spc="0" dirty="0">
              <a:ln w="9525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ook Antiqua" pitchFamily="18" charset="0"/>
            </a:endParaRPr>
          </a:p>
        </p:txBody>
      </p:sp>
      <p:graphicFrame>
        <p:nvGraphicFramePr>
          <p:cNvPr id="15" name="Объект 1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3723349011"/>
              </p:ext>
            </p:extLst>
          </p:nvPr>
        </p:nvGraphicFramePr>
        <p:xfrm>
          <a:off x="1802355" y="1650341"/>
          <a:ext cx="6696744" cy="4115549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622333"/>
                <a:gridCol w="3658428"/>
                <a:gridCol w="1050556"/>
                <a:gridCol w="1365427"/>
              </a:tblGrid>
              <a:tr h="8158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№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Название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e-BY" sz="1200">
                          <a:effectLst/>
                          <a:latin typeface="Book Antiqua" pitchFamily="18" charset="0"/>
                        </a:rPr>
                        <a:t>Номер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Год  издания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 vert="vert270"/>
                </a:tc>
              </a:tr>
              <a:tr h="235690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SzPts val="1400"/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e-BY" sz="1200" dirty="0">
                          <a:effectLst/>
                          <a:latin typeface="Book Antiqua" pitchFamily="18" charset="0"/>
                        </a:rPr>
                        <a:t>“Матэматыка: праблемы выкладання”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e-BY" sz="1200">
                          <a:effectLst/>
                          <a:latin typeface="Book Antiqua" pitchFamily="18" charset="0"/>
                        </a:rPr>
                        <a:t>1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e-BY" sz="1200">
                          <a:effectLst/>
                          <a:latin typeface="Book Antiqua" pitchFamily="18" charset="0"/>
                        </a:rPr>
                        <a:t>2010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</a:tr>
              <a:tr h="235690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SzPts val="1400"/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e-BY" sz="1200" dirty="0">
                          <a:effectLst/>
                          <a:latin typeface="Book Antiqua" pitchFamily="18" charset="0"/>
                        </a:rPr>
                        <a:t>“Матэматыка: праблемы выкладання”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e-BY" sz="1200">
                          <a:effectLst/>
                          <a:latin typeface="Book Antiqua" pitchFamily="18" charset="0"/>
                        </a:rPr>
                        <a:t>2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e-BY" sz="1200">
                          <a:effectLst/>
                          <a:latin typeface="Book Antiqua" pitchFamily="18" charset="0"/>
                        </a:rPr>
                        <a:t>2010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</a:tr>
              <a:tr h="235690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SzPts val="1400"/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e-BY" sz="1200" dirty="0">
                          <a:effectLst/>
                          <a:latin typeface="Book Antiqua" pitchFamily="18" charset="0"/>
                        </a:rPr>
                        <a:t>“Матэматыка: праблемы выкладання”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e-BY" sz="1200" dirty="0">
                          <a:effectLst/>
                          <a:latin typeface="Book Antiqua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e-BY" sz="1200">
                          <a:effectLst/>
                          <a:latin typeface="Book Antiqua" pitchFamily="18" charset="0"/>
                        </a:rPr>
                        <a:t>2010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</a:tr>
              <a:tr h="235690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SzPts val="1400"/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4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e-BY" sz="1200" dirty="0">
                          <a:effectLst/>
                          <a:latin typeface="Book Antiqua" pitchFamily="18" charset="0"/>
                        </a:rPr>
                        <a:t>“Матэматыка: праблемы выкладання”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e-BY" sz="1200" dirty="0">
                          <a:effectLst/>
                          <a:latin typeface="Book Antiqua" pitchFamily="18" charset="0"/>
                        </a:rPr>
                        <a:t>6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e-BY" sz="1200">
                          <a:effectLst/>
                          <a:latin typeface="Book Antiqua" pitchFamily="18" charset="0"/>
                        </a:rPr>
                        <a:t>2010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</a:tr>
              <a:tr h="235690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SzPts val="1400"/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5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e-BY" sz="1200" dirty="0">
                          <a:effectLst/>
                          <a:latin typeface="Book Antiqua" pitchFamily="18" charset="0"/>
                        </a:rPr>
                        <a:t>“Матэматыка: праблемы выкладання”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e-BY" sz="1200" dirty="0">
                          <a:effectLst/>
                          <a:latin typeface="Book Antiqua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e-BY" sz="1200" dirty="0">
                          <a:effectLst/>
                          <a:latin typeface="Book Antiqua" pitchFamily="18" charset="0"/>
                        </a:rPr>
                        <a:t>2011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</a:tr>
              <a:tr h="235690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SzPts val="1400"/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6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e-BY" sz="1200" dirty="0">
                          <a:effectLst/>
                          <a:latin typeface="Book Antiqua" pitchFamily="18" charset="0"/>
                        </a:rPr>
                        <a:t>“Матэматыка: праблемы выкладання”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e-BY" sz="1200">
                          <a:effectLst/>
                          <a:latin typeface="Book Antiqua" pitchFamily="18" charset="0"/>
                        </a:rPr>
                        <a:t>2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e-BY" sz="1200" dirty="0">
                          <a:effectLst/>
                          <a:latin typeface="Book Antiqua" pitchFamily="18" charset="0"/>
                        </a:rPr>
                        <a:t>2011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</a:tr>
              <a:tr h="235690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SzPts val="1400"/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7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e-BY" sz="1200" dirty="0">
                          <a:effectLst/>
                          <a:latin typeface="Book Antiqua" pitchFamily="18" charset="0"/>
                        </a:rPr>
                        <a:t>“Матэматыка: праблемы выкладання”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e-BY" sz="1200">
                          <a:effectLst/>
                          <a:latin typeface="Book Antiqua" pitchFamily="18" charset="0"/>
                        </a:rPr>
                        <a:t>3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e-BY" sz="1200" dirty="0">
                          <a:effectLst/>
                          <a:latin typeface="Book Antiqua" pitchFamily="18" charset="0"/>
                        </a:rPr>
                        <a:t>2011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</a:tr>
              <a:tr h="235690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SzPts val="1400"/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8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e-BY" sz="1200" dirty="0">
                          <a:effectLst/>
                          <a:latin typeface="Book Antiqua" pitchFamily="18" charset="0"/>
                        </a:rPr>
                        <a:t>“Матэматыка: праблемы выкладання”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e-BY" sz="1200">
                          <a:effectLst/>
                          <a:latin typeface="Book Antiqua" pitchFamily="18" charset="0"/>
                        </a:rPr>
                        <a:t>4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e-BY" sz="1200" dirty="0">
                          <a:effectLst/>
                          <a:latin typeface="Book Antiqua" pitchFamily="18" charset="0"/>
                        </a:rPr>
                        <a:t>2011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</a:tr>
              <a:tr h="235690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SzPts val="1400"/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9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e-BY" sz="1200">
                          <a:effectLst/>
                          <a:latin typeface="Book Antiqua" pitchFamily="18" charset="0"/>
                        </a:rPr>
                        <a:t>“Матэматыка: праблемы выкладання”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e-BY" sz="1200">
                          <a:effectLst/>
                          <a:latin typeface="Book Antiqua" pitchFamily="18" charset="0"/>
                        </a:rPr>
                        <a:t>5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e-BY" sz="1200" dirty="0">
                          <a:effectLst/>
                          <a:latin typeface="Book Antiqua" pitchFamily="18" charset="0"/>
                        </a:rPr>
                        <a:t>2011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</a:tr>
              <a:tr h="235690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SzPts val="1400"/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10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e-BY" sz="1200">
                          <a:effectLst/>
                          <a:latin typeface="Book Antiqua" pitchFamily="18" charset="0"/>
                        </a:rPr>
                        <a:t>“Матэматыка: праблемы выкладання”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e-BY" sz="1200" dirty="0">
                          <a:effectLst/>
                          <a:latin typeface="Book Antiqua" pitchFamily="18" charset="0"/>
                        </a:rPr>
                        <a:t>6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e-BY" sz="1200" dirty="0">
                          <a:effectLst/>
                          <a:latin typeface="Book Antiqua" pitchFamily="18" charset="0"/>
                        </a:rPr>
                        <a:t>2011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</a:tr>
              <a:tr h="235690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SzPts val="1400"/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11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e-BY" sz="1200">
                          <a:effectLst/>
                          <a:latin typeface="Book Antiqua" pitchFamily="18" charset="0"/>
                        </a:rPr>
                        <a:t>“Матэматыка: праблемы выкладання”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e-BY" sz="1200" dirty="0">
                          <a:effectLst/>
                          <a:latin typeface="Book Antiqua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e-BY" sz="1200" dirty="0">
                          <a:effectLst/>
                          <a:latin typeface="Book Antiqua" pitchFamily="18" charset="0"/>
                        </a:rPr>
                        <a:t>2012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</a:tr>
              <a:tr h="235690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SzPts val="1400"/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12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e-BY" sz="1200">
                          <a:effectLst/>
                          <a:latin typeface="Book Antiqua" pitchFamily="18" charset="0"/>
                        </a:rPr>
                        <a:t>“Матэматыка: праблемы выкладання”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e-BY" sz="1200" dirty="0">
                          <a:effectLst/>
                          <a:latin typeface="Book Antiqua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e-BY" sz="1200" dirty="0">
                          <a:effectLst/>
                          <a:latin typeface="Book Antiqua" pitchFamily="18" charset="0"/>
                        </a:rPr>
                        <a:t>2013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</a:tr>
              <a:tr h="235690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SzPts val="1400"/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13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e-BY" sz="1200">
                          <a:effectLst/>
                          <a:latin typeface="Book Antiqua" pitchFamily="18" charset="0"/>
                        </a:rPr>
                        <a:t>“Матэматыка: праблемы выкладання”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e-BY" sz="1200">
                          <a:effectLst/>
                          <a:latin typeface="Book Antiqua" pitchFamily="18" charset="0"/>
                        </a:rPr>
                        <a:t>2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e-BY" sz="1200" dirty="0">
                          <a:effectLst/>
                          <a:latin typeface="Book Antiqua" pitchFamily="18" charset="0"/>
                        </a:rPr>
                        <a:t>2013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</a:tr>
              <a:tr h="235690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SzPts val="1400"/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14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be-BY" sz="1200" dirty="0">
                          <a:effectLst/>
                          <a:latin typeface="Book Antiqua" pitchFamily="18" charset="0"/>
                        </a:rPr>
                        <a:t>“Матэматыка: праблемы выкладання”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e-BY" sz="1200" dirty="0">
                          <a:effectLst/>
                          <a:latin typeface="Book Antiqua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e-BY" sz="1200" dirty="0">
                          <a:effectLst/>
                          <a:latin typeface="Book Antiqua" pitchFamily="18" charset="0"/>
                        </a:rPr>
                        <a:t>2013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254" marR="48254" marT="0" marB="0"/>
                </a:tc>
              </a:tr>
            </a:tbl>
          </a:graphicData>
        </a:graphic>
      </p:graphicFrame>
      <p:sp>
        <p:nvSpPr>
          <p:cNvPr id="18" name="Управляющая кнопка: возврат 17">
            <a:hlinkClick r:id="rId8" action="ppaction://hlinksldjump" highlightClick="1"/>
          </p:cNvPr>
          <p:cNvSpPr/>
          <p:nvPr/>
        </p:nvSpPr>
        <p:spPr>
          <a:xfrm>
            <a:off x="8358182" y="0"/>
            <a:ext cx="785818" cy="571504"/>
          </a:xfrm>
          <a:prstGeom prst="actionButtonReturn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72018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бъект 13"/>
          <p:cNvSpPr>
            <a:spLocks noGrp="1"/>
          </p:cNvSpPr>
          <p:nvPr>
            <p:ph sz="half" idx="2"/>
          </p:nvPr>
        </p:nvSpPr>
        <p:spPr>
          <a:xfrm>
            <a:off x="1622337" y="408450"/>
            <a:ext cx="7056784" cy="716294"/>
          </a:xfrm>
          <a:solidFill>
            <a:schemeClr val="bg1">
              <a:lumMod val="95000"/>
              <a:alpha val="75000"/>
            </a:schemeClr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400" y="33653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3045826" y="404580"/>
            <a:ext cx="420980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e-BY" sz="3600" b="1" cap="none" spc="0" dirty="0" smtClean="0">
                <a:ln w="9525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 Antiqua" pitchFamily="18" charset="0"/>
              </a:rPr>
              <a:t>Учебные пособ</a:t>
            </a:r>
            <a:r>
              <a:rPr lang="ru-RU" sz="3600" b="1" cap="none" spc="0" dirty="0" smtClean="0">
                <a:ln w="9525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 Antiqua" pitchFamily="18" charset="0"/>
              </a:rPr>
              <a:t>и</a:t>
            </a:r>
            <a:r>
              <a:rPr lang="be-BY" sz="3600" b="1" cap="none" spc="0" dirty="0" smtClean="0">
                <a:ln w="9525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 Antiqua" pitchFamily="18" charset="0"/>
              </a:rPr>
              <a:t>я</a:t>
            </a:r>
            <a:endParaRPr lang="ru-RU" sz="3600" b="1" cap="none" spc="0" dirty="0">
              <a:ln w="9525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ook Antiqua" pitchFamily="18" charset="0"/>
            </a:endParaRP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3053356546"/>
              </p:ext>
            </p:extLst>
          </p:nvPr>
        </p:nvGraphicFramePr>
        <p:xfrm>
          <a:off x="1691680" y="1193207"/>
          <a:ext cx="6912768" cy="5226261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541566"/>
                <a:gridCol w="1330642"/>
                <a:gridCol w="576064"/>
                <a:gridCol w="2088232"/>
                <a:gridCol w="648072"/>
                <a:gridCol w="1728192"/>
              </a:tblGrid>
              <a:tr h="7939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№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332" marR="463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Название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332" marR="46332" marT="0" marB="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Класс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332" marR="46332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Авторы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332" marR="46332" marT="0" marB="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Год  издания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332" marR="46332" marT="0" marB="0" vert="vert2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Издательство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332" marR="46332" marT="0" marB="0" anchor="ctr"/>
                </a:tc>
              </a:tr>
              <a:tr h="287682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SzPts val="1200"/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332" marR="4633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Алгебра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e-BY" sz="1200" dirty="0">
                          <a:latin typeface="Times New Roman"/>
                          <a:ea typeface="Calibri"/>
                          <a:cs typeface="Times New Roman"/>
                        </a:rPr>
                        <a:t>И.Г.Арефьева, О.Н.Пирютко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2022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Минск: </a:t>
                      </a:r>
                      <a:r>
                        <a:rPr lang="ru-RU" sz="1200" dirty="0" err="1">
                          <a:latin typeface="Times New Roman"/>
                          <a:ea typeface="Calibri"/>
                          <a:cs typeface="Times New Roman"/>
                        </a:rPr>
                        <a:t>Нар.асвета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7682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SzPts val="1200"/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332" marR="4633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Алгебра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Е. П. Куз­нецова [и др.]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2014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Минск: Нар.асвета</a:t>
                      </a:r>
                    </a:p>
                  </a:txBody>
                  <a:tcPr marL="68580" marR="68580" marT="0" marB="0"/>
                </a:tc>
              </a:tr>
              <a:tr h="287682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SzPts val="1200"/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332" marR="4633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Алгебра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e-BY" sz="1200">
                          <a:latin typeface="Times New Roman"/>
                          <a:ea typeface="Calibri"/>
                          <a:cs typeface="Times New Roman"/>
                        </a:rPr>
                        <a:t>И.Г.Арефьева, О.Н.Пирютко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2019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Минск: Нар.асвета</a:t>
                      </a:r>
                    </a:p>
                  </a:txBody>
                  <a:tcPr marL="68580" marR="68580" marT="0" marB="0"/>
                </a:tc>
              </a:tr>
              <a:tr h="287682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SzPts val="1200"/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4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332" marR="4633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Алгебра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e-BY" sz="1200">
                          <a:latin typeface="Times New Roman"/>
                          <a:ea typeface="Calibri"/>
                          <a:cs typeface="Times New Roman"/>
                        </a:rPr>
                        <a:t>И.Г.Арефьева, О.Н.Пирютко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2019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Минск: Нар.асвета</a:t>
                      </a:r>
                    </a:p>
                  </a:txBody>
                  <a:tcPr marL="68580" marR="68580" marT="0" marB="0"/>
                </a:tc>
              </a:tr>
              <a:tr h="287682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SzPts val="1200"/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5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332" marR="4633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Алгебра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e-BY" sz="1200">
                          <a:latin typeface="Times New Roman"/>
                          <a:ea typeface="Calibri"/>
                          <a:cs typeface="Times New Roman"/>
                        </a:rPr>
                        <a:t>И.Г.Арефьева, О.Н.Пирютко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2020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Минск: Нар.асвета</a:t>
                      </a:r>
                    </a:p>
                  </a:txBody>
                  <a:tcPr marL="68580" marR="68580" marT="0" marB="0"/>
                </a:tc>
              </a:tr>
              <a:tr h="431524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SzPts val="1200"/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6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332" marR="4633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Математика (ч1)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В.Д.Герасимов,О.Н.Пирютко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2020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Минск «Адукацыя і выхаванне</a:t>
                      </a:r>
                    </a:p>
                  </a:txBody>
                  <a:tcPr marL="68580" marR="68580" marT="0" marB="0"/>
                </a:tc>
              </a:tr>
              <a:tr h="431524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SzPts val="1200"/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7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332" marR="4633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Математика (ч2)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В.Д.Герасимов,О.Н.Пирютко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2020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Минск «Адукацыя і выхаванне</a:t>
                      </a:r>
                    </a:p>
                  </a:txBody>
                  <a:tcPr marL="68580" marR="68580" marT="0" marB="0"/>
                </a:tc>
              </a:tr>
              <a:tr h="431524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SzPts val="1200"/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8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332" marR="4633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Математика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В.Д.Герасимов,О.Н.Пирютко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2018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Минск «Адукацыя і выхаванне</a:t>
                      </a:r>
                    </a:p>
                  </a:txBody>
                  <a:tcPr marL="68580" marR="68580" marT="0" marB="0"/>
                </a:tc>
              </a:tr>
              <a:tr h="287682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SzPts val="1200"/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9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332" marR="4633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Геометрия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В.В.Казаков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2022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Минск: Нар.асвета</a:t>
                      </a:r>
                    </a:p>
                  </a:txBody>
                  <a:tcPr marL="68580" marR="68580" marT="0" marB="0"/>
                </a:tc>
              </a:tr>
              <a:tr h="287682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SzPts val="1200"/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10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332" marR="4633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Геометрия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Шлыков, В. В.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2011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Минск: Нар.асвета</a:t>
                      </a:r>
                    </a:p>
                  </a:txBody>
                  <a:tcPr marL="68580" marR="68580" marT="0" marB="0"/>
                </a:tc>
              </a:tr>
              <a:tr h="287682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SzPts val="1200"/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11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332" marR="4633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Геометрия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В.В.Казаков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2019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Минск: Нар.асвета</a:t>
                      </a:r>
                    </a:p>
                  </a:txBody>
                  <a:tcPr marL="68580" marR="68580" marT="0" marB="0"/>
                </a:tc>
              </a:tr>
              <a:tr h="287682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SzPts val="1200"/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12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332" marR="4633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Геометрия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Шлыков, В. В.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2013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Минск: Нар.асвета</a:t>
                      </a:r>
                    </a:p>
                  </a:txBody>
                  <a:tcPr marL="68580" marR="68580" marT="0" marB="0"/>
                </a:tc>
              </a:tr>
              <a:tr h="287682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SzPts val="1200"/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13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6332" marR="4633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Геометрия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/>
                          <a:ea typeface="Calibri"/>
                          <a:cs typeface="Times New Roman"/>
                        </a:rPr>
                        <a:t>Л.А.Латотин,Б.Д.Чеботаревский,И.В.Горбунова,О.Е.Цюбулько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2020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Минск «Белорусская Энциклопедия имени П.Бровки»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7" name="Управляющая кнопка: возврат 16">
            <a:hlinkClick r:id="rId8" action="ppaction://hlinksldjump" highlightClick="1"/>
          </p:cNvPr>
          <p:cNvSpPr/>
          <p:nvPr/>
        </p:nvSpPr>
        <p:spPr>
          <a:xfrm>
            <a:off x="8358182" y="0"/>
            <a:ext cx="785818" cy="571504"/>
          </a:xfrm>
          <a:prstGeom prst="actionButtonReturn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97376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бъект 13"/>
          <p:cNvSpPr>
            <a:spLocks noGrp="1"/>
          </p:cNvSpPr>
          <p:nvPr>
            <p:ph sz="half" idx="2"/>
          </p:nvPr>
        </p:nvSpPr>
        <p:spPr>
          <a:xfrm>
            <a:off x="1619672" y="408450"/>
            <a:ext cx="7056784" cy="946933"/>
          </a:xfrm>
          <a:solidFill>
            <a:schemeClr val="bg1">
              <a:lumMod val="95000"/>
              <a:alpha val="75000"/>
            </a:schemeClr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400" y="33653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2153772" y="404580"/>
            <a:ext cx="5993950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9525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 Antiqua" pitchFamily="18" charset="0"/>
              </a:rPr>
              <a:t>Контрольно-измерительные</a:t>
            </a:r>
          </a:p>
          <a:p>
            <a:pPr algn="ctr"/>
            <a:r>
              <a:rPr lang="ru-RU" sz="3200" b="1" cap="none" spc="0" dirty="0" smtClean="0">
                <a:ln w="9525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 Antiqua" pitchFamily="18" charset="0"/>
              </a:rPr>
              <a:t> материалы</a:t>
            </a:r>
            <a:endParaRPr lang="ru-RU" sz="3200" b="1" cap="none" spc="0" dirty="0">
              <a:ln w="9525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ook Antiqua" pitchFamily="18" charset="0"/>
            </a:endParaRP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240115312"/>
              </p:ext>
            </p:extLst>
          </p:nvPr>
        </p:nvGraphicFramePr>
        <p:xfrm>
          <a:off x="1838379" y="1620088"/>
          <a:ext cx="6624736" cy="4376496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452319"/>
                <a:gridCol w="2211977"/>
                <a:gridCol w="576064"/>
                <a:gridCol w="1440160"/>
                <a:gridCol w="720080"/>
                <a:gridCol w="1224136"/>
              </a:tblGrid>
              <a:tr h="720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№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5830" marR="4583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Название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5830" marR="4583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Класс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5830" marR="45830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Авторы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5830" marR="4583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Год  издания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5830" marR="45830" marT="0" marB="0" vert="vert2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Издательство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5830" marR="45830" marT="0" marB="0" anchor="ctr"/>
                </a:tc>
              </a:tr>
              <a:tr h="27376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5830" marR="4583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Контрольные  работы  по  математике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5830" marR="4583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5-11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5830" marR="4583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Арефьева, И.Г.  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5830" marR="4583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2010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5830" marR="4583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Минск:  Нар. асвета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5830" marR="45830" marT="0" marB="0"/>
                </a:tc>
              </a:tr>
              <a:tr h="547536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5830" marR="4583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Математика:  контрольные  и  самостоятельные  работы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5830" marR="4583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5-9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5830" marR="4583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Т.А. Адамович (и др.)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5830" marR="4583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2012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5830" marR="4583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Минск:  Аверсэв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5830" marR="45830" marT="0" marB="0"/>
                </a:tc>
              </a:tr>
              <a:tr h="1231954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5830" marR="4583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Сборник  заданий  для  подготовки  к  экзамену  по  учебному  предмету  «Математика»  за  период  обучения  и  воспитания  на  </a:t>
                      </a:r>
                      <a:r>
                        <a:rPr lang="en-US" sz="1200" dirty="0">
                          <a:effectLst/>
                          <a:latin typeface="Book Antiqua" pitchFamily="18" charset="0"/>
                        </a:rPr>
                        <a:t>II</a:t>
                      </a: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  ступени  общ. сред. образования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5830" marR="4583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9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5830" marR="4583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под  ред. В.В. </a:t>
                      </a:r>
                      <a:r>
                        <a:rPr lang="ru-RU" sz="1200" dirty="0" err="1">
                          <a:effectLst/>
                          <a:latin typeface="Book Antiqua" pitchFamily="18" charset="0"/>
                        </a:rPr>
                        <a:t>Беняш</a:t>
                      </a: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-Кривца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5830" marR="4583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2021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5830" marR="4583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Минск:  НИО: </a:t>
                      </a:r>
                      <a:r>
                        <a:rPr lang="ru-RU" sz="1200" dirty="0" err="1">
                          <a:effectLst/>
                          <a:latin typeface="Book Antiqua" pitchFamily="18" charset="0"/>
                        </a:rPr>
                        <a:t>Аверсэв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5830" marR="45830" marT="0" marB="0"/>
                </a:tc>
              </a:tr>
              <a:tr h="136883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4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5830" marR="4583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Сборник  заданий  для  выпускного  экзамена  по  учебному  предмету  «Математика»  за  период  обучения  и  воспитания  на  </a:t>
                      </a:r>
                      <a:r>
                        <a:rPr lang="en-US" sz="1200">
                          <a:effectLst/>
                          <a:latin typeface="Book Antiqua" pitchFamily="18" charset="0"/>
                        </a:rPr>
                        <a:t>III</a:t>
                      </a:r>
                      <a:r>
                        <a:rPr lang="ru-RU" sz="1200">
                          <a:effectLst/>
                          <a:latin typeface="Book Antiqua" pitchFamily="18" charset="0"/>
                        </a:rPr>
                        <a:t>  ступени  общего среднего образования. Базовый  уровень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5830" marR="4583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11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5830" marR="4583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+mn-ea"/>
                          <a:cs typeface="+mn-cs"/>
                        </a:rPr>
                        <a:t>В.В.</a:t>
                      </a:r>
                      <a:r>
                        <a:rPr lang="ru-RU" sz="1200" baseline="0" dirty="0" smtClean="0">
                          <a:effectLst/>
                          <a:latin typeface="Book Antiqu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aseline="0" dirty="0" err="1" smtClean="0">
                          <a:effectLst/>
                          <a:latin typeface="Book Antiqua" pitchFamily="18" charset="0"/>
                          <a:ea typeface="+mn-ea"/>
                          <a:cs typeface="+mn-cs"/>
                        </a:rPr>
                        <a:t>Беняш-Кривец</a:t>
                      </a:r>
                      <a:r>
                        <a:rPr lang="ru-RU" sz="1200" baseline="0" dirty="0" smtClean="0">
                          <a:effectLst/>
                          <a:latin typeface="Book Antiqua" pitchFamily="18" charset="0"/>
                          <a:ea typeface="+mn-ea"/>
                          <a:cs typeface="+mn-cs"/>
                        </a:rPr>
                        <a:t>(и </a:t>
                      </a:r>
                      <a:r>
                        <a:rPr lang="ru-RU" sz="1200" baseline="0" dirty="0" err="1" smtClean="0">
                          <a:effectLst/>
                          <a:latin typeface="Book Antiqua" pitchFamily="18" charset="0"/>
                          <a:ea typeface="+mn-ea"/>
                          <a:cs typeface="+mn-cs"/>
                        </a:rPr>
                        <a:t>др</a:t>
                      </a:r>
                      <a:r>
                        <a:rPr lang="ru-RU" sz="1200" baseline="0" dirty="0" smtClean="0">
                          <a:effectLst/>
                          <a:latin typeface="Book Antiqua" pitchFamily="18" charset="0"/>
                          <a:ea typeface="+mn-ea"/>
                          <a:cs typeface="+mn-cs"/>
                        </a:rPr>
                        <a:t>)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5830" marR="4583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2022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5830" marR="4583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effectLst/>
                          <a:latin typeface="Book Antiqua" pitchFamily="18" charset="0"/>
                        </a:rPr>
                        <a:t>Минск:НИО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: </a:t>
                      </a:r>
                      <a:r>
                        <a:rPr lang="ru-RU" sz="1200" dirty="0" err="1" smtClean="0">
                          <a:effectLst/>
                          <a:latin typeface="Book Antiqua" pitchFamily="18" charset="0"/>
                        </a:rPr>
                        <a:t>Аверсев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5830" marR="45830" marT="0" marB="0"/>
                </a:tc>
              </a:tr>
            </a:tbl>
          </a:graphicData>
        </a:graphic>
      </p:graphicFrame>
      <p:sp>
        <p:nvSpPr>
          <p:cNvPr id="17" name="Управляющая кнопка: возврат 16">
            <a:hlinkClick r:id="rId8" action="ppaction://hlinksldjump" highlightClick="1"/>
          </p:cNvPr>
          <p:cNvSpPr/>
          <p:nvPr/>
        </p:nvSpPr>
        <p:spPr>
          <a:xfrm>
            <a:off x="8358182" y="0"/>
            <a:ext cx="785818" cy="571504"/>
          </a:xfrm>
          <a:prstGeom prst="actionButtonReturn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25579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бъект 13"/>
          <p:cNvSpPr>
            <a:spLocks noGrp="1"/>
          </p:cNvSpPr>
          <p:nvPr>
            <p:ph sz="half" idx="2"/>
          </p:nvPr>
        </p:nvSpPr>
        <p:spPr>
          <a:xfrm>
            <a:off x="1619672" y="408450"/>
            <a:ext cx="7056784" cy="716294"/>
          </a:xfrm>
          <a:solidFill>
            <a:schemeClr val="bg1">
              <a:lumMod val="95000"/>
              <a:alpha val="75000"/>
            </a:schemeClr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400" y="33653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960618" y="404580"/>
            <a:ext cx="638027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9525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 Antiqua" pitchFamily="18" charset="0"/>
              </a:rPr>
              <a:t>Учебно-методические пособия</a:t>
            </a:r>
            <a:endParaRPr lang="ru-RU" sz="3200" b="1" cap="none" spc="0" dirty="0">
              <a:ln w="9525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ook Antiqua" pitchFamily="18" charset="0"/>
            </a:endParaRPr>
          </a:p>
        </p:txBody>
      </p:sp>
      <p:graphicFrame>
        <p:nvGraphicFramePr>
          <p:cNvPr id="20" name="Объект 19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109943409"/>
              </p:ext>
            </p:extLst>
          </p:nvPr>
        </p:nvGraphicFramePr>
        <p:xfrm>
          <a:off x="1619672" y="1200430"/>
          <a:ext cx="7056784" cy="5160187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479510"/>
                <a:gridCol w="2690703"/>
                <a:gridCol w="1719060"/>
                <a:gridCol w="597934"/>
                <a:gridCol w="1569577"/>
              </a:tblGrid>
              <a:tr h="6786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№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Название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Авторы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Год  издания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vert="vert2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Издательство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</a:tr>
              <a:tr h="223735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Настольная  книга  учителя  математики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Адамович, Т.А.  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2008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Минск:  Сэр-Вит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/>
                </a:tc>
              </a:tr>
              <a:tr h="223735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Уроки  математики  в  7-9  классах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Адамович, Т.А.  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2016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Минск:  Аверсэв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/>
                </a:tc>
              </a:tr>
              <a:tr h="223735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Уроки  математики  в  10-11  классах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Адамович, Т.А.  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2016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Минск:  Аверсэв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/>
                </a:tc>
              </a:tr>
              <a:tr h="335602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4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Дидактические  материалы  по  алгебре: 8  класс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Алейникова, Д.К.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2006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Минск:  Аверсэв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/>
                </a:tc>
              </a:tr>
              <a:tr h="335602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5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Общая  методика  преподавания  математики  в  школе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Ананченко, К.О.  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1997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Минск:  Университетское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/>
                </a:tc>
              </a:tr>
              <a:tr h="559336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6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Технология  итогового  повторения  темы  «Уравнения  и  неравенства  с  модулями»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Ананченко, К.О.  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2005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Мозырь:  Белый  Ветер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/>
                </a:tc>
              </a:tr>
              <a:tr h="335602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7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Игры, конкурсы, задания  на  уроках  математики: 5-10 классы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Арефьева, И.Г.  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2007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Минск:  Аверсэв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/>
                </a:tc>
              </a:tr>
              <a:tr h="335602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8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Нестандартные  уроки  по  математике  5-7  классы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Богдашич, Т.А.  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2011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Мозырь:  Белый  Ветер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/>
                </a:tc>
              </a:tr>
              <a:tr h="335602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9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Нестандартные  уроки  по  математике  8-11  классы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Богдашич, Т.А.  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2010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Мозырь:  Белый  Ветер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/>
                </a:tc>
              </a:tr>
              <a:tr h="335602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10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Дидактические  материалы  по  геометрии:  7  класс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Валаханович, Т.В.  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2012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Минск:  </a:t>
                      </a:r>
                      <a:r>
                        <a:rPr lang="ru-RU" sz="1200" dirty="0" err="1">
                          <a:effectLst/>
                          <a:latin typeface="Book Antiqua" pitchFamily="18" charset="0"/>
                        </a:rPr>
                        <a:t>Аверсэв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/>
                </a:tc>
              </a:tr>
              <a:tr h="447469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11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Геометрия. 7  класс: учимся  решать  задачи  самостоятельных  и  контрольных  работ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Валаханович, Т.В.  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2012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Минск:  </a:t>
                      </a:r>
                      <a:r>
                        <a:rPr lang="ru-RU" sz="1200" dirty="0" err="1">
                          <a:effectLst/>
                          <a:latin typeface="Book Antiqua" pitchFamily="18" charset="0"/>
                        </a:rPr>
                        <a:t>Аверсэв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/>
                </a:tc>
              </a:tr>
              <a:tr h="335602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12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Дидактические  материалы  по  геометрии:  9  класс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Валаханович, Т.В.  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2008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Минск:  </a:t>
                      </a:r>
                      <a:r>
                        <a:rPr lang="ru-RU" sz="1200" dirty="0" err="1">
                          <a:effectLst/>
                          <a:latin typeface="Book Antiqua" pitchFamily="18" charset="0"/>
                        </a:rPr>
                        <a:t>Аверсэв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/>
                </a:tc>
              </a:tr>
            </a:tbl>
          </a:graphicData>
        </a:graphic>
      </p:graphicFrame>
      <p:sp>
        <p:nvSpPr>
          <p:cNvPr id="21" name="Управляющая кнопка: далее 20">
            <a:hlinkClick r:id="" action="ppaction://hlinkshowjump?jump=nextslide" highlightClick="1"/>
          </p:cNvPr>
          <p:cNvSpPr/>
          <p:nvPr/>
        </p:nvSpPr>
        <p:spPr>
          <a:xfrm>
            <a:off x="8676456" y="6158510"/>
            <a:ext cx="467544" cy="404215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Управляющая кнопка: возврат 16">
            <a:hlinkClick r:id="rId8" action="ppaction://hlinksldjump" highlightClick="1"/>
          </p:cNvPr>
          <p:cNvSpPr/>
          <p:nvPr/>
        </p:nvSpPr>
        <p:spPr>
          <a:xfrm>
            <a:off x="8358182" y="0"/>
            <a:ext cx="785818" cy="571504"/>
          </a:xfrm>
          <a:prstGeom prst="actionButtonReturn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60331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бъект 13"/>
          <p:cNvSpPr>
            <a:spLocks noGrp="1"/>
          </p:cNvSpPr>
          <p:nvPr>
            <p:ph sz="half" idx="2"/>
          </p:nvPr>
        </p:nvSpPr>
        <p:spPr>
          <a:xfrm>
            <a:off x="1619672" y="408450"/>
            <a:ext cx="7056784" cy="788302"/>
          </a:xfrm>
          <a:solidFill>
            <a:schemeClr val="bg1">
              <a:lumMod val="95000"/>
              <a:alpha val="75000"/>
            </a:schemeClr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400" y="33653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960618" y="404580"/>
            <a:ext cx="638027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9525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 Antiqua" pitchFamily="18" charset="0"/>
              </a:rPr>
              <a:t>Учебно-методические пособия</a:t>
            </a:r>
            <a:endParaRPr lang="ru-RU" sz="3200" b="1" cap="none" spc="0" dirty="0">
              <a:ln w="9525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676456" y="6158510"/>
            <a:ext cx="467544" cy="404215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581077709"/>
              </p:ext>
            </p:extLst>
          </p:nvPr>
        </p:nvGraphicFramePr>
        <p:xfrm>
          <a:off x="1691679" y="1182955"/>
          <a:ext cx="6984777" cy="4700942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461474"/>
                <a:gridCol w="2937671"/>
                <a:gridCol w="1304683"/>
                <a:gridCol w="548328"/>
                <a:gridCol w="1732621"/>
              </a:tblGrid>
              <a:tr h="5898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№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Название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Авторы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Год  издания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vert="vert2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Издательство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13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Дидактические  материалы  по  геометрии:  10  класс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Book Antiqua" pitchFamily="18" charset="0"/>
                        </a:rPr>
                        <a:t>Валаханович</a:t>
                      </a: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, Т.В.  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2008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Минск:  Аверсэв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14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Дидактические  материалы  по  геометрии:  11  класс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Book Antiqua" pitchFamily="18" charset="0"/>
                        </a:rPr>
                        <a:t>Валаханович</a:t>
                      </a: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, Т.В.  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2008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Минск:  Аверсэв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15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Самостоятельные  и  контрольные  работы  по  геометрии. 8-й  кл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Book Antiqua" pitchFamily="18" charset="0"/>
                        </a:rPr>
                        <a:t>Гвоздович</a:t>
                      </a: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, Н.В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2004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Минск:  Новое  знание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</a:tr>
              <a:tr h="258298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16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Приёмы  педагогической  техники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Гин, А.А.  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1999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Гомель:  ИПП  «Сож»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17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Есть  ли  у  тебя  математические  способности?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Book Antiqua" pitchFamily="18" charset="0"/>
                        </a:rPr>
                        <a:t>Гуцанович</a:t>
                      </a: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, С.А.  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1997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Минск:  Нар. </a:t>
                      </a:r>
                      <a:r>
                        <a:rPr lang="ru-RU" sz="1200" dirty="0" err="1">
                          <a:effectLst/>
                          <a:latin typeface="Book Antiqua" pitchFamily="18" charset="0"/>
                        </a:rPr>
                        <a:t>асвета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18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Поурочные  планы  по  математике. 9  класс. </a:t>
                      </a:r>
                      <a:r>
                        <a:rPr lang="en-US" sz="1200">
                          <a:effectLst/>
                          <a:latin typeface="Book Antiqua" pitchFamily="18" charset="0"/>
                        </a:rPr>
                        <a:t>I</a:t>
                      </a:r>
                      <a:r>
                        <a:rPr lang="ru-RU" sz="1200">
                          <a:effectLst/>
                          <a:latin typeface="Book Antiqua" pitchFamily="18" charset="0"/>
                        </a:rPr>
                        <a:t> полугодие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Book Antiqua" pitchFamily="18" charset="0"/>
                        </a:rPr>
                        <a:t>Жанкевич</a:t>
                      </a: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, С.И.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2011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Мозырь:  Белый  Ветер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</a:tr>
              <a:tr h="258298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19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Современные  школьные  технологии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Book Antiqua" pitchFamily="18" charset="0"/>
                        </a:rPr>
                        <a:t>Запрудский</a:t>
                      </a: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, Н.И.  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2003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Минск:  Сэр-Вит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20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Дидактические  материалы  по  алгебре  для  8  класса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Зив, Б.Г.  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2003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С.-Петербург:  </a:t>
                      </a:r>
                      <a:r>
                        <a:rPr lang="ru-RU" sz="1200" dirty="0" err="1">
                          <a:effectLst/>
                          <a:latin typeface="Book Antiqua" pitchFamily="18" charset="0"/>
                        </a:rPr>
                        <a:t>ЧеРо</a:t>
                      </a: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-на-Неве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21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Поурочные  планы  по  математике  5  класс. </a:t>
                      </a:r>
                      <a:r>
                        <a:rPr lang="en-US" sz="1200">
                          <a:effectLst/>
                          <a:latin typeface="Book Antiqua" pitchFamily="18" charset="0"/>
                        </a:rPr>
                        <a:t>I</a:t>
                      </a:r>
                      <a:r>
                        <a:rPr lang="ru-RU" sz="1200">
                          <a:effectLst/>
                          <a:latin typeface="Book Antiqua" pitchFamily="18" charset="0"/>
                        </a:rPr>
                        <a:t>  полугодие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Зимина, М.И.  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2010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Мозырь:  Белый  Ветер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22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Математика  5: самост. и  контрол. работы: в  4  вариантах: 1,2  варианты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Кузнецова, Е.П.  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2013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Минск:  </a:t>
                      </a:r>
                      <a:r>
                        <a:rPr lang="ru-RU" sz="1200" dirty="0" err="1">
                          <a:effectLst/>
                          <a:latin typeface="Book Antiqua" pitchFamily="18" charset="0"/>
                        </a:rPr>
                        <a:t>Аверсэв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23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Математика  5: самост. и  контрол. работы: в  4  вариантах: 3,4  варианты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Кузнецова, Е.П.  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2011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Минск:  </a:t>
                      </a:r>
                      <a:r>
                        <a:rPr lang="ru-RU" sz="1200" dirty="0" err="1">
                          <a:effectLst/>
                          <a:latin typeface="Book Antiqua" pitchFamily="18" charset="0"/>
                        </a:rPr>
                        <a:t>Аверсэв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</a:tr>
            </a:tbl>
          </a:graphicData>
        </a:graphic>
      </p:graphicFrame>
      <p:sp>
        <p:nvSpPr>
          <p:cNvPr id="16" name="Управляющая кнопка: далее 15">
            <a:hlinkClick r:id="" action="ppaction://hlinkshowjump?jump=previousslide" highlightClick="1"/>
          </p:cNvPr>
          <p:cNvSpPr/>
          <p:nvPr/>
        </p:nvSpPr>
        <p:spPr>
          <a:xfrm flipH="1">
            <a:off x="1331550" y="6161610"/>
            <a:ext cx="467544" cy="404215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Управляющая кнопка: возврат 18">
            <a:hlinkClick r:id="rId8" action="ppaction://hlinksldjump" highlightClick="1"/>
          </p:cNvPr>
          <p:cNvSpPr/>
          <p:nvPr/>
        </p:nvSpPr>
        <p:spPr>
          <a:xfrm>
            <a:off x="8358182" y="0"/>
            <a:ext cx="785818" cy="571504"/>
          </a:xfrm>
          <a:prstGeom prst="actionButtonReturn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27629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бъект 13"/>
          <p:cNvSpPr>
            <a:spLocks noGrp="1"/>
          </p:cNvSpPr>
          <p:nvPr>
            <p:ph sz="half" idx="2"/>
          </p:nvPr>
        </p:nvSpPr>
        <p:spPr>
          <a:xfrm>
            <a:off x="1619672" y="408450"/>
            <a:ext cx="7056784" cy="716294"/>
          </a:xfrm>
          <a:solidFill>
            <a:schemeClr val="bg1">
              <a:lumMod val="95000"/>
              <a:alpha val="75000"/>
            </a:schemeClr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400" y="33653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960618" y="404580"/>
            <a:ext cx="638027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9525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 Antiqua" pitchFamily="18" charset="0"/>
              </a:rPr>
              <a:t>Учебно-методические пособия</a:t>
            </a:r>
            <a:endParaRPr lang="ru-RU" sz="3200" b="1" cap="none" spc="0" dirty="0">
              <a:ln w="9525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676456" y="6158510"/>
            <a:ext cx="467544" cy="404215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2096857549"/>
              </p:ext>
            </p:extLst>
          </p:nvPr>
        </p:nvGraphicFramePr>
        <p:xfrm>
          <a:off x="1691679" y="1196752"/>
          <a:ext cx="6984777" cy="4979674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461474"/>
                <a:gridCol w="2994911"/>
                <a:gridCol w="1247443"/>
                <a:gridCol w="624765"/>
                <a:gridCol w="1656184"/>
              </a:tblGrid>
              <a:tr h="7083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№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Название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Авторы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Год  издания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vert="vert2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Издательство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24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Математика  6: </a:t>
                      </a:r>
                      <a:r>
                        <a:rPr lang="ru-RU" sz="1200" dirty="0" err="1">
                          <a:effectLst/>
                          <a:latin typeface="Book Antiqua" pitchFamily="18" charset="0"/>
                        </a:rPr>
                        <a:t>самост</a:t>
                      </a: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. и  </a:t>
                      </a:r>
                      <a:r>
                        <a:rPr lang="ru-RU" sz="1200" dirty="0" err="1">
                          <a:effectLst/>
                          <a:latin typeface="Book Antiqua" pitchFamily="18" charset="0"/>
                        </a:rPr>
                        <a:t>контрол</a:t>
                      </a: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. работы: в  4  вариантах: 1,2  варианты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Кузнецова, Е.П.  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2011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Минск:  Аверсэв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25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Математика  6: </a:t>
                      </a:r>
                      <a:r>
                        <a:rPr lang="ru-RU" sz="1200" dirty="0" err="1">
                          <a:effectLst/>
                          <a:latin typeface="Book Antiqua" pitchFamily="18" charset="0"/>
                        </a:rPr>
                        <a:t>самост</a:t>
                      </a: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. и  </a:t>
                      </a:r>
                      <a:r>
                        <a:rPr lang="ru-RU" sz="1200" dirty="0" err="1">
                          <a:effectLst/>
                          <a:latin typeface="Book Antiqua" pitchFamily="18" charset="0"/>
                        </a:rPr>
                        <a:t>контрол</a:t>
                      </a: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. работы: в  4  вариантах: 3,4  варианты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Кузнецова, Е.П.  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2011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Минск:  Аверсэв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26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Алгебра  7: </a:t>
                      </a:r>
                      <a:r>
                        <a:rPr lang="ru-RU" sz="1200" dirty="0" err="1">
                          <a:effectLst/>
                          <a:latin typeface="Book Antiqua" pitchFamily="18" charset="0"/>
                        </a:rPr>
                        <a:t>самост</a:t>
                      </a: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. и  </a:t>
                      </a:r>
                      <a:r>
                        <a:rPr lang="ru-RU" sz="1200" dirty="0" err="1">
                          <a:effectLst/>
                          <a:latin typeface="Book Antiqua" pitchFamily="18" charset="0"/>
                        </a:rPr>
                        <a:t>контрол</a:t>
                      </a: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. работы: тестовые  задания: в  4  вариантах: 1,2  варианты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Кузнецова, Е.П.  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2011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Минск:  Аверсэв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27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Алгебра  8: самост. и  контрол. работы: тестовые  задания: в  4  вариантах: 3,4  варианты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Кузнецова, Е.П.  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2012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Минск:  Аверсэв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28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Алгебра  8-9: свойства  числовых  неравенств. Линейные  неравенства. Квадратные  неравенства: Самост. и  контрол. работы. Тесты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Кузнецова, Е.П.  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2004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Минск:  Аверсэв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8298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29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Алгебра  9: самост. и  контрол. работы: тесты: в  4  вариантах: 1,2  варианты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Кузнецова, Е.П.  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2005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Минск:  Аверсэв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30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Алгебра  9: самост. и  контрол. работы: тесты: в  4  вариантах: 3,4  варианты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Кузнецова, Е.П.  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2005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Минск:  Аверсэв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31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Алгебра  10-11: показательные  и  логарифмические  функции, уравнения, неравенства, системы  уравнений: самост. и  контрол. работы: тесты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Кузнецова, Е.П.  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2005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Минск:  </a:t>
                      </a:r>
                      <a:r>
                        <a:rPr lang="ru-RU" sz="1200" dirty="0" err="1">
                          <a:effectLst/>
                          <a:latin typeface="Book Antiqua" pitchFamily="18" charset="0"/>
                        </a:rPr>
                        <a:t>Аверсэв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6" name="Управляющая кнопка: далее 15">
            <a:hlinkClick r:id="" action="ppaction://hlinkshowjump?jump=previousslide" highlightClick="1"/>
          </p:cNvPr>
          <p:cNvSpPr/>
          <p:nvPr/>
        </p:nvSpPr>
        <p:spPr>
          <a:xfrm flipH="1">
            <a:off x="1331550" y="6161610"/>
            <a:ext cx="467544" cy="404215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Управляющая кнопка: возврат 18">
            <a:hlinkClick r:id="rId8" action="ppaction://hlinksldjump" highlightClick="1"/>
          </p:cNvPr>
          <p:cNvSpPr/>
          <p:nvPr/>
        </p:nvSpPr>
        <p:spPr>
          <a:xfrm>
            <a:off x="8358182" y="0"/>
            <a:ext cx="785818" cy="571504"/>
          </a:xfrm>
          <a:prstGeom prst="actionButtonReturn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00649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бъект 13"/>
          <p:cNvSpPr>
            <a:spLocks noGrp="1"/>
          </p:cNvSpPr>
          <p:nvPr>
            <p:ph sz="half" idx="2"/>
          </p:nvPr>
        </p:nvSpPr>
        <p:spPr>
          <a:xfrm>
            <a:off x="1619672" y="408450"/>
            <a:ext cx="7056784" cy="788302"/>
          </a:xfrm>
          <a:solidFill>
            <a:schemeClr val="bg1">
              <a:lumMod val="95000"/>
              <a:alpha val="75000"/>
            </a:schemeClr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400" y="33653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960618" y="404580"/>
            <a:ext cx="638027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9525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 Antiqua" pitchFamily="18" charset="0"/>
              </a:rPr>
              <a:t>Учебно-методические пособия</a:t>
            </a:r>
            <a:endParaRPr lang="ru-RU" sz="3200" b="1" cap="none" spc="0" dirty="0">
              <a:ln w="9525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676456" y="6158510"/>
            <a:ext cx="467544" cy="404215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4161577564"/>
              </p:ext>
            </p:extLst>
          </p:nvPr>
        </p:nvGraphicFramePr>
        <p:xfrm>
          <a:off x="1691679" y="1182955"/>
          <a:ext cx="6984777" cy="4733113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461474"/>
                <a:gridCol w="2937671"/>
                <a:gridCol w="1304683"/>
                <a:gridCol w="548328"/>
                <a:gridCol w="1732621"/>
              </a:tblGrid>
              <a:tr h="8058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№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Название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Авторы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Год  издания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vert="vert2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Издательство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32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Алгебра  10: </a:t>
                      </a:r>
                      <a:r>
                        <a:rPr lang="ru-RU" sz="1200" dirty="0" err="1">
                          <a:effectLst/>
                          <a:latin typeface="Book Antiqua" pitchFamily="18" charset="0"/>
                        </a:rPr>
                        <a:t>самост</a:t>
                      </a: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. и  </a:t>
                      </a:r>
                      <a:r>
                        <a:rPr lang="ru-RU" sz="1200" dirty="0" err="1">
                          <a:effectLst/>
                          <a:latin typeface="Book Antiqua" pitchFamily="18" charset="0"/>
                        </a:rPr>
                        <a:t>контрол</a:t>
                      </a: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. работы: тестовые  задания: в  4  вариантах: 1,2  варианты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Кузнецова, Е.П.  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2008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Минск:  Аверсэв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33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Алгебра  10: </a:t>
                      </a:r>
                      <a:r>
                        <a:rPr lang="ru-RU" sz="1200" dirty="0" err="1">
                          <a:effectLst/>
                          <a:latin typeface="Book Antiqua" pitchFamily="18" charset="0"/>
                        </a:rPr>
                        <a:t>самост</a:t>
                      </a: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. и  </a:t>
                      </a:r>
                      <a:r>
                        <a:rPr lang="ru-RU" sz="1200" dirty="0" err="1">
                          <a:effectLst/>
                          <a:latin typeface="Book Antiqua" pitchFamily="18" charset="0"/>
                        </a:rPr>
                        <a:t>контрол</a:t>
                      </a: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. работы: тестовые  задания: в  4  вариантах: 3,4  варианты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Кузнецова, Е.П.  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2008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Минск:  Аверсэв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34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Алгебра  11: </a:t>
                      </a:r>
                      <a:r>
                        <a:rPr lang="ru-RU" sz="1200" dirty="0" err="1">
                          <a:effectLst/>
                          <a:latin typeface="Book Antiqua" pitchFamily="18" charset="0"/>
                        </a:rPr>
                        <a:t>самост</a:t>
                      </a: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. и  </a:t>
                      </a:r>
                      <a:r>
                        <a:rPr lang="ru-RU" sz="1200" dirty="0" err="1">
                          <a:effectLst/>
                          <a:latin typeface="Book Antiqua" pitchFamily="18" charset="0"/>
                        </a:rPr>
                        <a:t>контрол</a:t>
                      </a: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. работы: тестовые  задания: в  4  вариантах: 1,2  варианты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Кузнецова, Е.П.  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2008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Минск:  Аверсэв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8298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35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Геометрия  8. Проекты  уроков  и  тем: в 3 ч. Ч. 1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Book Antiqua" pitchFamily="18" charset="0"/>
                        </a:rPr>
                        <a:t>Лукашёнок</a:t>
                      </a: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, А.М.  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2007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Мозырь:  Белый  Ветер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36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Геометрия  8. Проекты  уроков  и  тем: в 3 ч. Ч. 2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Book Antiqua" pitchFamily="18" charset="0"/>
                        </a:rPr>
                        <a:t>Лукашёнок</a:t>
                      </a: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, А.М.  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2008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Мозырь:  Белый  Ветер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37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Математика: открытые  уроки. 5, 6, 7, 9, 11 классы. 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Ляшова, Н.М.  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2007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Волгоград:  Учитель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8298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38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Разноуровневые  тесты. Геометрия. 8  класс 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Пирютко, О.Н.  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2004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Минск:  Книжный  Дом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39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Эффективный  урок: какой  он?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Прокопенко, Н.И.  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2007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Мозырь:  Белый  Ветер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40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Математика.5-11 кл.: Дополнительные материалы к уроку математики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Рязановский, А.Р.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2001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М.: Дрофа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6" name="Управляющая кнопка: далее 15">
            <a:hlinkClick r:id="" action="ppaction://hlinkshowjump?jump=previousslide" highlightClick="1"/>
          </p:cNvPr>
          <p:cNvSpPr/>
          <p:nvPr/>
        </p:nvSpPr>
        <p:spPr>
          <a:xfrm flipH="1">
            <a:off x="1331550" y="6161610"/>
            <a:ext cx="467544" cy="404215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Управляющая кнопка: возврат 18">
            <a:hlinkClick r:id="rId8" action="ppaction://hlinksldjump" highlightClick="1"/>
          </p:cNvPr>
          <p:cNvSpPr/>
          <p:nvPr/>
        </p:nvSpPr>
        <p:spPr>
          <a:xfrm>
            <a:off x="8358182" y="0"/>
            <a:ext cx="785818" cy="571504"/>
          </a:xfrm>
          <a:prstGeom prst="actionButtonReturn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83973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Содержимое 12"/>
          <p:cNvGraphicFramePr>
            <a:graphicFrameLocks noGrp="1"/>
          </p:cNvGraphicFramePr>
          <p:nvPr>
            <p:ph idx="1"/>
          </p:nvPr>
        </p:nvGraphicFramePr>
        <p:xfrm>
          <a:off x="1619672" y="259080"/>
          <a:ext cx="6994525" cy="65989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98905"/>
                <a:gridCol w="1398905"/>
                <a:gridCol w="1398905"/>
                <a:gridCol w="1398905"/>
                <a:gridCol w="1398905"/>
              </a:tblGrid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№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Название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Авторы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Год  издания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vert="vert2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Издательство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41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Математика 5:самост.и 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контр работы 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Герасимов В.Д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2020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Минск:  Аверсэв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42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Математика  6: </a:t>
                      </a:r>
                      <a:r>
                        <a:rPr lang="ru-RU" sz="1200" dirty="0" err="1">
                          <a:latin typeface="Times New Roman"/>
                          <a:ea typeface="Calibri"/>
                          <a:cs typeface="Times New Roman"/>
                        </a:rPr>
                        <a:t>самост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. 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и </a:t>
                      </a:r>
                      <a:r>
                        <a:rPr lang="ru-RU" sz="1200" dirty="0" err="1" smtClean="0">
                          <a:latin typeface="Times New Roman"/>
                          <a:ea typeface="Calibri"/>
                          <a:cs typeface="Times New Roman"/>
                        </a:rPr>
                        <a:t>контрол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. работы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Герасимов В.Д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2020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Минск:  </a:t>
                      </a:r>
                      <a:r>
                        <a:rPr lang="ru-RU" sz="1200" dirty="0" err="1">
                          <a:latin typeface="Times New Roman"/>
                          <a:ea typeface="Calibri"/>
                          <a:cs typeface="Times New Roman"/>
                        </a:rPr>
                        <a:t>Аверсэв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43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Алгебра  7: </a:t>
                      </a:r>
                      <a:r>
                        <a:rPr lang="ru-RU" sz="1200" dirty="0" err="1">
                          <a:latin typeface="Times New Roman"/>
                          <a:ea typeface="Calibri"/>
                          <a:cs typeface="Times New Roman"/>
                        </a:rPr>
                        <a:t>самост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. 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и </a:t>
                      </a:r>
                      <a:r>
                        <a:rPr lang="ru-RU" sz="1200" dirty="0" err="1" smtClean="0">
                          <a:latin typeface="Times New Roman"/>
                          <a:ea typeface="Calibri"/>
                          <a:cs typeface="Times New Roman"/>
                        </a:rPr>
                        <a:t>контрол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. работы: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И.Г.Арефьева, О.Н.Пирютко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2017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Минск:  Аверсэв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44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Геометрия 7: </a:t>
                      </a:r>
                      <a:r>
                        <a:rPr lang="ru-RU" sz="1200" dirty="0" err="1">
                          <a:latin typeface="Times New Roman"/>
                          <a:ea typeface="Calibri"/>
                          <a:cs typeface="Times New Roman"/>
                        </a:rPr>
                        <a:t>самост.и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контр работы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В.В.Казаков, О.О.Казакова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2020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Минск:  </a:t>
                      </a:r>
                      <a:r>
                        <a:rPr lang="ru-RU" sz="1200" dirty="0" err="1">
                          <a:latin typeface="Times New Roman"/>
                          <a:ea typeface="Calibri"/>
                          <a:cs typeface="Times New Roman"/>
                        </a:rPr>
                        <a:t>Аверсэв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45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Алгебра  8: </a:t>
                      </a:r>
                      <a:r>
                        <a:rPr lang="ru-RU" sz="1200" dirty="0" err="1">
                          <a:latin typeface="Times New Roman"/>
                          <a:ea typeface="Calibri"/>
                          <a:cs typeface="Times New Roman"/>
                        </a:rPr>
                        <a:t>самост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. и </a:t>
                      </a:r>
                      <a:r>
                        <a:rPr lang="ru-RU" sz="1200" dirty="0" err="1">
                          <a:latin typeface="Times New Roman"/>
                          <a:ea typeface="Calibri"/>
                          <a:cs typeface="Times New Roman"/>
                        </a:rPr>
                        <a:t>контрол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. работы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И.Г.Арефьева, О.Н.Пирютко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2021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Минск:  Аверсэв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46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Геометрия 8: самост.и контр работы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В.В.Казаков, О.О.Казакова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2022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Минск:  </a:t>
                      </a:r>
                      <a:r>
                        <a:rPr lang="ru-RU" sz="1200" dirty="0" err="1">
                          <a:latin typeface="Times New Roman"/>
                          <a:ea typeface="Calibri"/>
                          <a:cs typeface="Times New Roman"/>
                        </a:rPr>
                        <a:t>Аверсэв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47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Алгебра  9: </a:t>
                      </a:r>
                      <a:r>
                        <a:rPr lang="ru-RU" sz="1200" dirty="0" err="1">
                          <a:latin typeface="Times New Roman"/>
                          <a:ea typeface="Calibri"/>
                          <a:cs typeface="Times New Roman"/>
                        </a:rPr>
                        <a:t>самост.и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latin typeface="Times New Roman"/>
                          <a:ea typeface="Calibri"/>
                          <a:cs typeface="Times New Roman"/>
                        </a:rPr>
                        <a:t>контрол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. работы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И.Г.Арефьева, О.Н.Пирютко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2023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Минск:  Аверсэв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48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Геометрия 9: самост.и контр работы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В.В.Казаков, О.О.Казакова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2022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Минск:  </a:t>
                      </a:r>
                      <a:r>
                        <a:rPr lang="ru-RU" sz="1200" dirty="0" err="1">
                          <a:latin typeface="Times New Roman"/>
                          <a:ea typeface="Calibri"/>
                          <a:cs typeface="Times New Roman"/>
                        </a:rPr>
                        <a:t>Аверсэв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49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Алгебра  10: </a:t>
                      </a:r>
                      <a:r>
                        <a:rPr lang="ru-RU" sz="1200" dirty="0" err="1">
                          <a:latin typeface="Times New Roman"/>
                          <a:ea typeface="Calibri"/>
                          <a:cs typeface="Times New Roman"/>
                        </a:rPr>
                        <a:t>самост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и </a:t>
                      </a:r>
                      <a:r>
                        <a:rPr lang="ru-RU" sz="1200" dirty="0" err="1">
                          <a:latin typeface="Times New Roman"/>
                          <a:ea typeface="Calibri"/>
                          <a:cs typeface="Times New Roman"/>
                        </a:rPr>
                        <a:t>контрол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. работы: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И.Г.Арефьева, О.Н.Пирютко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2020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Минск:  Аверсэв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50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Геометрия 10: самост и контр работы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Т.А.Адамович, И.В.Ефимцева, О.Е.Цыбулько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2020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Минск:  </a:t>
                      </a:r>
                      <a:r>
                        <a:rPr lang="ru-RU" sz="1200" dirty="0" err="1">
                          <a:latin typeface="Times New Roman"/>
                          <a:ea typeface="Calibri"/>
                          <a:cs typeface="Times New Roman"/>
                        </a:rPr>
                        <a:t>Аверсэв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51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Алгебра  11: </a:t>
                      </a:r>
                      <a:r>
                        <a:rPr lang="ru-RU" sz="1200" dirty="0" err="1">
                          <a:latin typeface="Times New Roman"/>
                          <a:ea typeface="Calibri"/>
                          <a:cs typeface="Times New Roman"/>
                        </a:rPr>
                        <a:t>самост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и </a:t>
                      </a:r>
                      <a:r>
                        <a:rPr lang="ru-RU" sz="1200" dirty="0" err="1">
                          <a:latin typeface="Times New Roman"/>
                          <a:ea typeface="Calibri"/>
                          <a:cs typeface="Times New Roman"/>
                        </a:rPr>
                        <a:t>контрол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. работы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И.Г.Арефьева, О.Н.Пирютко.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2021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Минск:  Аверсэв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52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Геометрия 11: самост и контр работы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Т.А.Адамович, И.В.Ефимцева, О.Е.Цыбулько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2022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Минск:  </a:t>
                      </a:r>
                      <a:r>
                        <a:rPr lang="ru-RU" sz="1200" dirty="0" err="1">
                          <a:latin typeface="Times New Roman"/>
                          <a:ea typeface="Calibri"/>
                          <a:cs typeface="Times New Roman"/>
                        </a:rPr>
                        <a:t>Аверсэв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51400" y="1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5" name="Управляющая кнопка: возврат 14">
            <a:hlinkClick r:id="rId8" action="ppaction://hlinksldjump" highlightClick="1"/>
          </p:cNvPr>
          <p:cNvSpPr/>
          <p:nvPr/>
        </p:nvSpPr>
        <p:spPr>
          <a:xfrm>
            <a:off x="8358182" y="0"/>
            <a:ext cx="785818" cy="571504"/>
          </a:xfrm>
          <a:prstGeom prst="actionButtonReturn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Управляющая кнопка: далее 15">
            <a:hlinkClick r:id="" action="ppaction://hlinkshowjump?jump=nextslide" highlightClick="1"/>
          </p:cNvPr>
          <p:cNvSpPr/>
          <p:nvPr/>
        </p:nvSpPr>
        <p:spPr>
          <a:xfrm>
            <a:off x="8676456" y="6158510"/>
            <a:ext cx="467544" cy="404215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Управляющая кнопка: далее 16">
            <a:hlinkClick r:id="" action="ppaction://hlinkshowjump?jump=previousslide" highlightClick="1"/>
          </p:cNvPr>
          <p:cNvSpPr/>
          <p:nvPr/>
        </p:nvSpPr>
        <p:spPr>
          <a:xfrm flipH="1">
            <a:off x="1331550" y="6161610"/>
            <a:ext cx="467544" cy="404215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1167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бъект 13"/>
          <p:cNvSpPr>
            <a:spLocks noGrp="1"/>
          </p:cNvSpPr>
          <p:nvPr>
            <p:ph sz="half" idx="2"/>
          </p:nvPr>
        </p:nvSpPr>
        <p:spPr>
          <a:xfrm>
            <a:off x="1619672" y="408450"/>
            <a:ext cx="7056784" cy="716294"/>
          </a:xfrm>
          <a:solidFill>
            <a:schemeClr val="bg1">
              <a:lumMod val="95000"/>
              <a:alpha val="75000"/>
            </a:schemeClr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400" y="33653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960618" y="404580"/>
            <a:ext cx="638027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9525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 Antiqua" pitchFamily="18" charset="0"/>
              </a:rPr>
              <a:t>Учебно-методические пособия</a:t>
            </a:r>
            <a:endParaRPr lang="ru-RU" sz="3200" b="1" cap="none" spc="0" dirty="0">
              <a:ln w="9525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ook Antiqua" pitchFamily="18" charset="0"/>
            </a:endParaRP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3453167398"/>
              </p:ext>
            </p:extLst>
          </p:nvPr>
        </p:nvGraphicFramePr>
        <p:xfrm>
          <a:off x="1691679" y="1182955"/>
          <a:ext cx="6984777" cy="4338719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461474"/>
                <a:gridCol w="2937671"/>
                <a:gridCol w="1304683"/>
                <a:gridCol w="548328"/>
                <a:gridCol w="1732621"/>
              </a:tblGrid>
              <a:tr h="7338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№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Название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Авторы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Год  издания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vert="vert2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Издательство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41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Поурочные  планы  по  геометрии. 8  класс (</a:t>
                      </a:r>
                      <a:r>
                        <a:rPr lang="en-US" sz="1200" dirty="0">
                          <a:effectLst/>
                          <a:latin typeface="Book Antiqua" pitchFamily="18" charset="0"/>
                        </a:rPr>
                        <a:t>I</a:t>
                      </a: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 полугодие)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Струк, Г.И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2013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Мозырь:  Белый  Ветер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42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Поурочные  планы  по  геометрии. 8  класс (</a:t>
                      </a:r>
                      <a:r>
                        <a:rPr lang="en-US" sz="1200" dirty="0">
                          <a:effectLst/>
                          <a:latin typeface="Book Antiqua" pitchFamily="18" charset="0"/>
                        </a:rPr>
                        <a:t>II</a:t>
                      </a: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 полугодие)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Струк, Г.И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2013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Мозырь:  Белый  Ветер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43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Поурочные  планы  по  алгебре. 8  класс (</a:t>
                      </a:r>
                      <a:r>
                        <a:rPr lang="en-US" sz="1200" dirty="0">
                          <a:effectLst/>
                          <a:latin typeface="Book Antiqua" pitchFamily="18" charset="0"/>
                        </a:rPr>
                        <a:t>I</a:t>
                      </a: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 полугодие)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Струк, Г.И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2013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Мозырь:  Белый  Ветер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8298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44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Поурочные  планы  по  алгебре. 8  класс (</a:t>
                      </a:r>
                      <a:r>
                        <a:rPr lang="en-US" sz="1200" dirty="0">
                          <a:effectLst/>
                          <a:latin typeface="Book Antiqua" pitchFamily="18" charset="0"/>
                        </a:rPr>
                        <a:t>II</a:t>
                      </a: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 полугодие)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Book Antiqua" pitchFamily="18" charset="0"/>
                        </a:rPr>
                        <a:t>Струк</a:t>
                      </a: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, Г.И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2014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Мозырь:  Белый  Ветер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45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Поурочные  планы  по  геометрии. 9  класс (</a:t>
                      </a:r>
                      <a:r>
                        <a:rPr lang="en-US" sz="1200">
                          <a:effectLst/>
                          <a:latin typeface="Book Antiqua" pitchFamily="18" charset="0"/>
                        </a:rPr>
                        <a:t>II</a:t>
                      </a:r>
                      <a:r>
                        <a:rPr lang="ru-RU" sz="1200">
                          <a:effectLst/>
                          <a:latin typeface="Book Antiqua" pitchFamily="18" charset="0"/>
                        </a:rPr>
                        <a:t> полугодие)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Book Antiqua" pitchFamily="18" charset="0"/>
                        </a:rPr>
                        <a:t>Струк</a:t>
                      </a: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, Г.И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2014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Мозырь:  Белый  Ветер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46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Поурочные  планы  по  алгебре. 10  класс (</a:t>
                      </a:r>
                      <a:r>
                        <a:rPr lang="en-US" sz="1200">
                          <a:effectLst/>
                          <a:latin typeface="Book Antiqua" pitchFamily="18" charset="0"/>
                        </a:rPr>
                        <a:t>I</a:t>
                      </a:r>
                      <a:r>
                        <a:rPr lang="ru-RU" sz="1200">
                          <a:effectLst/>
                          <a:latin typeface="Book Antiqua" pitchFamily="18" charset="0"/>
                        </a:rPr>
                        <a:t> полугодие)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Book Antiqua" pitchFamily="18" charset="0"/>
                        </a:rPr>
                        <a:t>Струк</a:t>
                      </a: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, Г.И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2014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Мозырь:  Белый  Ветер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8298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47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Инновационные  технологии  педагогического  процесса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Таран, Р.И.  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2000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Гродно:  </a:t>
                      </a:r>
                      <a:r>
                        <a:rPr lang="ru-RU" sz="1200" dirty="0" err="1">
                          <a:effectLst/>
                          <a:latin typeface="Book Antiqua" pitchFamily="18" charset="0"/>
                        </a:rPr>
                        <a:t>ГрГУ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48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Геометрия  в  7  классе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Тухолко, Л.Л.  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2012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Минск:  </a:t>
                      </a:r>
                      <a:r>
                        <a:rPr lang="ru-RU" sz="1200" dirty="0" err="1">
                          <a:effectLst/>
                          <a:latin typeface="Book Antiqua" pitchFamily="18" charset="0"/>
                        </a:rPr>
                        <a:t>Аверсэв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49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Учение  без  принуждения: развитие  познавательного  интереса  учащихся  на  уроках  математики  в  5-8  классах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Чернова, Т.А.  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 Antiqua" pitchFamily="18" charset="0"/>
                        </a:rPr>
                        <a:t>2007</a:t>
                      </a:r>
                      <a:endParaRPr lang="ru-RU" sz="120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Мозырь:  Белый  Ветер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6" name="Управляющая кнопка: далее 15">
            <a:hlinkClick r:id="" action="ppaction://hlinkshowjump?jump=previousslide" highlightClick="1"/>
          </p:cNvPr>
          <p:cNvSpPr/>
          <p:nvPr/>
        </p:nvSpPr>
        <p:spPr>
          <a:xfrm flipH="1">
            <a:off x="1331550" y="6161610"/>
            <a:ext cx="467544" cy="404215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Управляющая кнопка: возврат 17">
            <a:hlinkClick r:id="rId8" action="ppaction://hlinksldjump" highlightClick="1"/>
          </p:cNvPr>
          <p:cNvSpPr/>
          <p:nvPr/>
        </p:nvSpPr>
        <p:spPr>
          <a:xfrm>
            <a:off x="8358182" y="0"/>
            <a:ext cx="785818" cy="571504"/>
          </a:xfrm>
          <a:prstGeom prst="actionButtonReturn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2526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бъект 13"/>
          <p:cNvSpPr>
            <a:spLocks noGrp="1"/>
          </p:cNvSpPr>
          <p:nvPr>
            <p:ph sz="half" idx="2"/>
          </p:nvPr>
        </p:nvSpPr>
        <p:spPr>
          <a:xfrm>
            <a:off x="1619672" y="408449"/>
            <a:ext cx="7056784" cy="946933"/>
          </a:xfrm>
          <a:solidFill>
            <a:schemeClr val="bg1">
              <a:lumMod val="95000"/>
              <a:alpha val="75000"/>
            </a:schemeClr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400" y="33653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2293243" y="404580"/>
            <a:ext cx="5715026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9525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 Antiqua" pitchFamily="18" charset="0"/>
              </a:rPr>
              <a:t>Учебно-методические пособия </a:t>
            </a:r>
          </a:p>
          <a:p>
            <a:pPr algn="ctr"/>
            <a:r>
              <a:rPr lang="ru-RU" sz="2800" b="1" cap="none" spc="0" dirty="0" smtClean="0">
                <a:ln w="9525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 Antiqua" pitchFamily="18" charset="0"/>
              </a:rPr>
              <a:t>по подготовке к олимпиадам</a:t>
            </a:r>
            <a:endParaRPr lang="ru-RU" sz="2800" b="1" cap="none" spc="0" dirty="0">
              <a:ln w="9525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676456" y="6158510"/>
            <a:ext cx="467544" cy="404215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3979812332"/>
              </p:ext>
            </p:extLst>
          </p:nvPr>
        </p:nvGraphicFramePr>
        <p:xfrm>
          <a:off x="1658367" y="1355383"/>
          <a:ext cx="6984777" cy="5185712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461474"/>
                <a:gridCol w="3100231"/>
                <a:gridCol w="1142123"/>
                <a:gridCol w="548328"/>
                <a:gridCol w="1732621"/>
              </a:tblGrid>
              <a:tr h="7338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№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Название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Авторы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Год  издания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vert="vert2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Издательство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1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Школьные  математические  олимпиады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Агаханов, Н.Х.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2002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Москва: Дрофа</a:t>
                      </a:r>
                    </a:p>
                  </a:txBody>
                  <a:tcPr marL="68580" marR="68580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2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Нет  предела  совершенству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Акулич, И.Ф.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2012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Минск:  Белорус. ассоц. «Конкурс»</a:t>
                      </a:r>
                    </a:p>
                  </a:txBody>
                  <a:tcPr marL="68580" marR="68580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3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Задачи  заключительного  тура  Минской  городской  математической  олимпиады  школьников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Барабанов, Е.А.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2006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Минск:  Белорус. ассоц. «Конкурс»</a:t>
                      </a:r>
                    </a:p>
                  </a:txBody>
                  <a:tcPr marL="68580" marR="68580" marT="0" marB="0"/>
                </a:tc>
              </a:tr>
              <a:tr h="258298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4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Международный  математический  конкурс  «Кенгуру-2014» в  Беларуси:  условия  и  решения  заданий  для  5-11-х  </a:t>
                      </a:r>
                      <a:r>
                        <a:rPr lang="ru-RU" sz="11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кл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Барабанов, Е.А.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2014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Минск:  Белорус. ассоц. «Конкурс»</a:t>
                      </a:r>
                    </a:p>
                  </a:txBody>
                  <a:tcPr marL="68580" marR="68580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5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Международный  математический  конкурс  «Кенгуру-2015» в  Беларуси:  условия  и  решения  заданий  для  5-11-х  кл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Барабанов, Е.А.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Минск:  Белорус. ассоц. «Конкурс»</a:t>
                      </a:r>
                    </a:p>
                  </a:txBody>
                  <a:tcPr marL="68580" marR="68580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6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Международный  математический  конкурс  «Кенгуру» в  Беларуси:  задания  с  решениями  2003-2005  годов  для  учащихся  5-11  классов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Барабанов, Е.А.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Минск:  Белорус. ассоц. «Конкурс»</a:t>
                      </a:r>
                    </a:p>
                  </a:txBody>
                  <a:tcPr marL="68580" marR="68580" marT="0" marB="0"/>
                </a:tc>
              </a:tr>
              <a:tr h="258298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7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Задачи  белорусских  математических  олимпиад:  2012-2013  учебный  год, 2013-2014  учебный  год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Барабанов, Е.А.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2014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Минск:  Белорус. ассоц. «Конкурс»</a:t>
                      </a:r>
                    </a:p>
                  </a:txBody>
                  <a:tcPr marL="68580" marR="68580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8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Математикон 7: готовимся к олимпиадам, турнирам и математическим боям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Бахтина, Т.П.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2004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Минск:  </a:t>
                      </a:r>
                      <a:r>
                        <a:rPr lang="ru-RU" sz="11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Аверсэв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9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Раз  задачка,  два  задачка…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Бахтина, Т.П.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2008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Минск:  </a:t>
                      </a:r>
                      <a:r>
                        <a:rPr lang="ru-RU" sz="11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Аверсэв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10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Нестандартные  и  олимпиадные  задачи  по  математике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Вакульчик, П.А.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2004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Минск:  </a:t>
                      </a:r>
                      <a:r>
                        <a:rPr lang="ru-RU" sz="11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УниверсалПресс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8" name="Управляющая кнопка: возврат 17">
            <a:hlinkClick r:id="rId8" action="ppaction://hlinksldjump" highlightClick="1"/>
          </p:cNvPr>
          <p:cNvSpPr/>
          <p:nvPr/>
        </p:nvSpPr>
        <p:spPr>
          <a:xfrm>
            <a:off x="8358182" y="0"/>
            <a:ext cx="785818" cy="571504"/>
          </a:xfrm>
          <a:prstGeom prst="actionButtonReturn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1258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бъект 13"/>
          <p:cNvSpPr>
            <a:spLocks noGrp="1"/>
          </p:cNvSpPr>
          <p:nvPr>
            <p:ph sz="half" idx="2"/>
          </p:nvPr>
        </p:nvSpPr>
        <p:spPr>
          <a:xfrm>
            <a:off x="1619672" y="408449"/>
            <a:ext cx="7056784" cy="946933"/>
          </a:xfrm>
          <a:solidFill>
            <a:schemeClr val="bg1">
              <a:lumMod val="95000"/>
              <a:alpha val="75000"/>
            </a:schemeClr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400" y="33653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899704" y="404580"/>
            <a:ext cx="6502101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>
                <a:ln w="9525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 Antiqua" pitchFamily="18" charset="0"/>
              </a:rPr>
              <a:t>Учебно-методические пособия </a:t>
            </a:r>
          </a:p>
          <a:p>
            <a:pPr algn="ctr"/>
            <a:r>
              <a:rPr lang="ru-RU" sz="3200" b="1" dirty="0">
                <a:ln w="9525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 Antiqua" pitchFamily="18" charset="0"/>
              </a:rPr>
              <a:t>по подготовке к олимпиадам</a:t>
            </a: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2102200002"/>
              </p:ext>
            </p:extLst>
          </p:nvPr>
        </p:nvGraphicFramePr>
        <p:xfrm>
          <a:off x="1658365" y="1481798"/>
          <a:ext cx="6984777" cy="4726166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461474"/>
                <a:gridCol w="2937671"/>
                <a:gridCol w="1304683"/>
                <a:gridCol w="548328"/>
                <a:gridCol w="1732621"/>
              </a:tblGrid>
              <a:tr h="7338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№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</a:rPr>
                        <a:t>Название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Авторы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Год  издания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vert="vert2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Издательство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11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Реши, если  силён, или Подружись  с  математикой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Кот, В.И.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2012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Минск:  Белорус. ассоц. «Конкурс»</a:t>
                      </a:r>
                    </a:p>
                  </a:txBody>
                  <a:tcPr marL="68580" marR="68580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12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Лучшие  задачи  на  смекалку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Нестеренко, Ю.В.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2001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Москва:  Аст-пресс</a:t>
                      </a:r>
                    </a:p>
                  </a:txBody>
                  <a:tcPr marL="68580" marR="68580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13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Старинные  занимательные  задачи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Олехник С.Н.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1996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Минск:  Изд. отдел  УНЦ  ДО  МГУ</a:t>
                      </a:r>
                    </a:p>
                  </a:txBody>
                  <a:tcPr marL="68580" marR="68580" marT="0" marB="0"/>
                </a:tc>
              </a:tr>
              <a:tr h="258298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14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Живая  математика:  математические  рассказы  и  головоломки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Перельман, Я.И.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2001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Москва:  Пилигрим</a:t>
                      </a:r>
                    </a:p>
                  </a:txBody>
                  <a:tcPr marL="68580" marR="68580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15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Олимпиады  по  математике 5-7  классы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Романовский, Ю.Я.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2012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Минск:  Аверсэв</a:t>
                      </a:r>
                    </a:p>
                  </a:txBody>
                  <a:tcPr marL="68580" marR="68580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16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Олимпиады  по  математике 8-9 классы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Романовский, Ю.Я.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2014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Минск:  Аверсэв</a:t>
                      </a:r>
                    </a:p>
                  </a:txBody>
                  <a:tcPr marL="68580" marR="68580" marT="0" marB="0"/>
                </a:tc>
              </a:tr>
              <a:tr h="258298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17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Математические  олимпиады  в  школе  5-11  классы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Фарков, А.В.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2004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Москва:  Айрис-пресс</a:t>
                      </a:r>
                    </a:p>
                  </a:txBody>
                  <a:tcPr marL="68580" marR="68580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18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Учимся  решать  олимпиадные  задачи. Геометрия  5-11  классы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Фарков, А.В.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2006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Москва:  Айрис-пресс</a:t>
                      </a:r>
                    </a:p>
                  </a:txBody>
                  <a:tcPr marL="68580" marR="68580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19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Трудные  разделы  школьной  математики  в  конкурсных  и  олимпиадных  задачах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Черняк, А.А.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2003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Минск: Изд. ООО «Красико-Принт»</a:t>
                      </a:r>
                    </a:p>
                  </a:txBody>
                  <a:tcPr marL="68580" marR="68580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20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Олимпиады  по  математике  5-11  классы  (2010-2011)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сост.: И.А. Корлюкова, Ю.Я. Романовский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2011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Гродно:  Изд-во ГУО «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ГрОИРО</a:t>
                      </a: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»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6" name="Управляющая кнопка: далее 15">
            <a:hlinkClick r:id="" action="ppaction://hlinkshowjump?jump=previousslide" highlightClick="1"/>
          </p:cNvPr>
          <p:cNvSpPr/>
          <p:nvPr/>
        </p:nvSpPr>
        <p:spPr>
          <a:xfrm flipH="1">
            <a:off x="1331550" y="6161610"/>
            <a:ext cx="467544" cy="404215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Управляющая кнопка: возврат 17">
            <a:hlinkClick r:id="rId8" action="ppaction://hlinksldjump" highlightClick="1"/>
          </p:cNvPr>
          <p:cNvSpPr/>
          <p:nvPr/>
        </p:nvSpPr>
        <p:spPr>
          <a:xfrm>
            <a:off x="8358182" y="0"/>
            <a:ext cx="785818" cy="571504"/>
          </a:xfrm>
          <a:prstGeom prst="actionButtonReturn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63484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бъект 13"/>
          <p:cNvSpPr>
            <a:spLocks noGrp="1"/>
          </p:cNvSpPr>
          <p:nvPr>
            <p:ph sz="half" idx="2"/>
          </p:nvPr>
        </p:nvSpPr>
        <p:spPr>
          <a:xfrm>
            <a:off x="1619672" y="408449"/>
            <a:ext cx="7056784" cy="946933"/>
          </a:xfrm>
          <a:solidFill>
            <a:schemeClr val="bg1">
              <a:lumMod val="95000"/>
              <a:alpha val="75000"/>
            </a:schemeClr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400" y="33653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2293243" y="404580"/>
            <a:ext cx="5715026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9525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 Antiqua" pitchFamily="18" charset="0"/>
              </a:rPr>
              <a:t>Учебно-методические пособия </a:t>
            </a:r>
          </a:p>
          <a:p>
            <a:pPr algn="ctr"/>
            <a:r>
              <a:rPr lang="ru-RU" sz="2800" b="1" cap="none" spc="0" dirty="0" smtClean="0">
                <a:ln w="9525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 Antiqua" pitchFamily="18" charset="0"/>
              </a:rPr>
              <a:t>по подготовке к тестированию</a:t>
            </a:r>
            <a:endParaRPr lang="ru-RU" sz="2800" b="1" cap="none" spc="0" dirty="0">
              <a:ln w="9525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5" name="Управляющая кнопка: далее 14">
            <a:hlinkClick r:id="rId8" action="ppaction://hlinksldjump" highlightClick="1"/>
          </p:cNvPr>
          <p:cNvSpPr/>
          <p:nvPr/>
        </p:nvSpPr>
        <p:spPr>
          <a:xfrm>
            <a:off x="8676456" y="6158510"/>
            <a:ext cx="467544" cy="404215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3832911504"/>
              </p:ext>
            </p:extLst>
          </p:nvPr>
        </p:nvGraphicFramePr>
        <p:xfrm>
          <a:off x="1547664" y="1355383"/>
          <a:ext cx="6984777" cy="5246394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461474"/>
                <a:gridCol w="3244247"/>
                <a:gridCol w="1080120"/>
                <a:gridCol w="648072"/>
                <a:gridCol w="1550864"/>
              </a:tblGrid>
              <a:tr h="7054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№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Название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Авторы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Год  издания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vert="vert2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Издательство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1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Тригонометрия:  тождества, уравнения, неравенства, системы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Азаров, А.И.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1999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Минск:  Полымя</a:t>
                      </a:r>
                    </a:p>
                  </a:txBody>
                  <a:tcPr marL="68580" marR="68580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2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Математика:  задачи-«ловушки»  на  ЦТ  и  экзамене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Азаров, А.И.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2005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Минск:  Аверсэв</a:t>
                      </a:r>
                    </a:p>
                  </a:txBody>
                  <a:tcPr marL="68580" marR="68580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3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Математика:  готовимся  к  письменному  экзамену  в  вузы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Азаров, А.И.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2005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Минск:  Аверсэв</a:t>
                      </a:r>
                    </a:p>
                  </a:txBody>
                  <a:tcPr marL="68580" marR="68580" marT="0" marB="0"/>
                </a:tc>
              </a:tr>
              <a:tr h="258298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4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Математика:  текстовые  задачи:  школьный  курс:  пособие  для  учащихся  учреждений,  обеспечивающих  получение  общ.  сред.  образования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Азаров, А.И.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2005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Минск:  Аверсэв</a:t>
                      </a:r>
                    </a:p>
                  </a:txBody>
                  <a:tcPr marL="68580" marR="68580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5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Математика:  пособие  для  подготовки  к  экзамену  и  ЦТ  за  курс  ср. школы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Азаров, А.И.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2005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Минск:  Аверсэв</a:t>
                      </a:r>
                    </a:p>
                  </a:txBody>
                  <a:tcPr marL="68580" marR="68580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6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Математика:  тематический  тренажёр:  планиметрия:  для  подготовки  к  ЦТ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Азаров, А.И.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2009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Минск:  Аверсэв</a:t>
                      </a:r>
                    </a:p>
                  </a:txBody>
                  <a:tcPr marL="68580" marR="68580" marT="0" marB="0"/>
                </a:tc>
              </a:tr>
              <a:tr h="258298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7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Математика:  тематический  тренажёр:  системы уравнений:  текстовые  задачи:  для  подготовки  к  ЦТ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Азаров, А.И.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2009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Минск:  Аверсэв</a:t>
                      </a:r>
                    </a:p>
                  </a:txBody>
                  <a:tcPr marL="68580" marR="68580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8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Математика:  пособие  для  подготовки  к  ЦТ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Азаров, А.И.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2014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Минск:  Аверсэв</a:t>
                      </a:r>
                    </a:p>
                  </a:txBody>
                  <a:tcPr marL="68580" marR="68580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9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Математика:  2600  тестов  и  проверочных  заданий  для  школьников  и  поступающих  в  вузы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Алтынов, П.И.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Москва:  Дрофа</a:t>
                      </a:r>
                    </a:p>
                  </a:txBody>
                  <a:tcPr marL="68580" marR="68580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10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Математика:  просто  о  сложном:  способы  решения  алгебраических  задач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Амелькин, В.В.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2009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Минск: 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Аверсэв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7" name="Управляющая кнопка: возврат 16">
            <a:hlinkClick r:id="rId9" action="ppaction://hlinksldjump" highlightClick="1"/>
          </p:cNvPr>
          <p:cNvSpPr/>
          <p:nvPr/>
        </p:nvSpPr>
        <p:spPr>
          <a:xfrm>
            <a:off x="8358182" y="0"/>
            <a:ext cx="785818" cy="571504"/>
          </a:xfrm>
          <a:prstGeom prst="actionButtonReturn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8736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бъект 13"/>
          <p:cNvSpPr>
            <a:spLocks noGrp="1"/>
          </p:cNvSpPr>
          <p:nvPr>
            <p:ph sz="half" idx="2"/>
          </p:nvPr>
        </p:nvSpPr>
        <p:spPr>
          <a:xfrm>
            <a:off x="1619672" y="408449"/>
            <a:ext cx="7056784" cy="946933"/>
          </a:xfrm>
          <a:solidFill>
            <a:schemeClr val="bg1">
              <a:lumMod val="95000"/>
              <a:alpha val="75000"/>
            </a:schemeClr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400" y="33653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2293243" y="404580"/>
            <a:ext cx="5715026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9525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 Antiqua" pitchFamily="18" charset="0"/>
              </a:rPr>
              <a:t>Учебно-методические пособия </a:t>
            </a:r>
          </a:p>
          <a:p>
            <a:pPr algn="ctr"/>
            <a:r>
              <a:rPr lang="ru-RU" sz="2800" b="1" cap="none" spc="0" dirty="0" smtClean="0">
                <a:ln w="9525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 Antiqua" pitchFamily="18" charset="0"/>
              </a:rPr>
              <a:t>по подготовке к тестированию</a:t>
            </a:r>
            <a:endParaRPr lang="ru-RU" sz="2800" b="1" cap="none" spc="0" dirty="0">
              <a:ln w="9525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8676456" y="6158510"/>
            <a:ext cx="467544" cy="404215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1382332422"/>
              </p:ext>
            </p:extLst>
          </p:nvPr>
        </p:nvGraphicFramePr>
        <p:xfrm>
          <a:off x="1658367" y="1319431"/>
          <a:ext cx="6984777" cy="4697754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461474"/>
                <a:gridCol w="3460271"/>
                <a:gridCol w="1080120"/>
                <a:gridCol w="576064"/>
                <a:gridCol w="1406848"/>
              </a:tblGrid>
              <a:tr h="7054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№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Название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Авторы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Год  издания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vert="vert2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Издательство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11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Тригонометрия.  На  страницах  и  за страницами  школьного  учебника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Амелькин, В.В.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2011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Минск:  Красико-Принт</a:t>
                      </a:r>
                    </a:p>
                  </a:txBody>
                  <a:tcPr marL="68580" marR="68580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12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Математика:  учимся  быстро  решать  тесты: пособие  для  подгот.  к  тестированию  и  экзамену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Веременюк, В.В.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2009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Минск:  ТетраСистемс</a:t>
                      </a:r>
                    </a:p>
                  </a:txBody>
                  <a:tcPr marL="68580" marR="68580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13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Математика. Подготовка  к  тестированию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Мамонтова,  Г.Г.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2008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Минск:  Новое знание</a:t>
                      </a:r>
                    </a:p>
                  </a:txBody>
                  <a:tcPr marL="68580" marR="68580" marT="0" marB="0"/>
                </a:tc>
              </a:tr>
              <a:tr h="258298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14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Математика. Типичные  ошибки  на  ЦТ  и  экзамене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Пирютко, О.Н.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2005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Минск:  Аверсэв</a:t>
                      </a:r>
                    </a:p>
                  </a:txBody>
                  <a:tcPr marL="68580" marR="68580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15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Математика  для  школьника  и  абитуриента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Савченко, В.И.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2007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Минск:  Сэр-Вит</a:t>
                      </a:r>
                    </a:p>
                  </a:txBody>
                  <a:tcPr marL="68580" marR="68580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16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Конкурсные  задачи  по  математике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Солтан, Г.Н.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Минск: Жасскон</a:t>
                      </a:r>
                    </a:p>
                  </a:txBody>
                  <a:tcPr marL="68580" marR="68580" marT="0" marB="0"/>
                </a:tc>
              </a:tr>
              <a:tr h="258298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17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Математика  для  старшеклассников.  Нестандартные  методы  решения  задач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Супрун, В.П.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2003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Минск:  Аверсэв</a:t>
                      </a:r>
                    </a:p>
                  </a:txBody>
                  <a:tcPr marL="68580" marR="68580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18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Математика:  просто  о  сложном:  задачи  на проценты  и  смеси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Тиунчик, А.А.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2006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Минск:  Аверсэв</a:t>
                      </a:r>
                    </a:p>
                  </a:txBody>
                  <a:tcPr marL="68580" marR="68580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19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Практикум  для  математике  по  подготовке  к  ЦТ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Федорако, Е.И.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Мозырь:  Белый Ветер</a:t>
                      </a:r>
                    </a:p>
                  </a:txBody>
                  <a:tcPr marL="68580" marR="68580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20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Геометрия за 9 уроков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Черняк, А.А.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2006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Минск: 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Аверсэв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6" name="Управляющая кнопка: далее 15">
            <a:hlinkClick r:id="" action="ppaction://hlinkshowjump?jump=previousslide" highlightClick="1"/>
          </p:cNvPr>
          <p:cNvSpPr/>
          <p:nvPr/>
        </p:nvSpPr>
        <p:spPr>
          <a:xfrm flipH="1">
            <a:off x="1331550" y="6161610"/>
            <a:ext cx="467544" cy="404215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Управляющая кнопка: возврат 17">
            <a:hlinkClick r:id="rId8" action="ppaction://hlinksldjump" highlightClick="1"/>
          </p:cNvPr>
          <p:cNvSpPr/>
          <p:nvPr/>
        </p:nvSpPr>
        <p:spPr>
          <a:xfrm>
            <a:off x="8358182" y="0"/>
            <a:ext cx="785818" cy="571504"/>
          </a:xfrm>
          <a:prstGeom prst="actionButtonReturn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5349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бъект 13"/>
          <p:cNvSpPr>
            <a:spLocks noGrp="1"/>
          </p:cNvSpPr>
          <p:nvPr>
            <p:ph sz="half" idx="2"/>
          </p:nvPr>
        </p:nvSpPr>
        <p:spPr>
          <a:xfrm>
            <a:off x="1619672" y="408449"/>
            <a:ext cx="7056784" cy="946933"/>
          </a:xfrm>
          <a:solidFill>
            <a:schemeClr val="bg1">
              <a:lumMod val="95000"/>
              <a:alpha val="75000"/>
            </a:schemeClr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400" y="33653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907704" y="0"/>
            <a:ext cx="5715026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9525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 Antiqua" pitchFamily="18" charset="0"/>
              </a:rPr>
              <a:t>Учебно-методические пособия </a:t>
            </a:r>
          </a:p>
          <a:p>
            <a:pPr algn="ctr"/>
            <a:r>
              <a:rPr lang="ru-RU" sz="2800" b="1" cap="none" spc="0" dirty="0" smtClean="0">
                <a:ln w="9525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 Antiqua" pitchFamily="18" charset="0"/>
              </a:rPr>
              <a:t>по подготовке к тестированию</a:t>
            </a:r>
            <a:endParaRPr lang="ru-RU" sz="2800" b="1" cap="none" spc="0" dirty="0">
              <a:ln w="9525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5" name="Управляющая кнопка: далее 14">
            <a:hlinkClick r:id="rId8" action="ppaction://hlinksldjump" highlightClick="1"/>
          </p:cNvPr>
          <p:cNvSpPr/>
          <p:nvPr/>
        </p:nvSpPr>
        <p:spPr>
          <a:xfrm flipH="1">
            <a:off x="1331550" y="6158510"/>
            <a:ext cx="467544" cy="404215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1117093070"/>
              </p:ext>
            </p:extLst>
          </p:nvPr>
        </p:nvGraphicFramePr>
        <p:xfrm>
          <a:off x="1115616" y="908720"/>
          <a:ext cx="7488831" cy="5631767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364637"/>
                <a:gridCol w="2515683"/>
                <a:gridCol w="2160240"/>
                <a:gridCol w="792088"/>
                <a:gridCol w="1656183"/>
              </a:tblGrid>
              <a:tr h="2569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№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Название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Авторы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Год  издания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vert="vert2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Издательство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</a:tr>
              <a:tr h="393279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21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Тесты:  Математика:  Материалы  для  подготовки  к  ЦТ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УО 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Респ</a:t>
                      </a: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 ин-т  контроля  знаний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2003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Мозырь:  Белый Ветер</a:t>
                      </a:r>
                    </a:p>
                  </a:txBody>
                  <a:tcPr marL="68580" marR="68580" marT="0" marB="0"/>
                </a:tc>
              </a:tr>
              <a:tr h="655465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22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Централизованное  тестирование.  Математика:  сборник  тестов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Респ</a:t>
                      </a: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  ин-т  контроля  знаний  М-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ва</a:t>
                      </a: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образования 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Респ</a:t>
                      </a: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  Беларусь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2009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Минск:  Аверсэв</a:t>
                      </a:r>
                    </a:p>
                  </a:txBody>
                  <a:tcPr marL="68580" marR="68580" marT="0" marB="0"/>
                </a:tc>
              </a:tr>
              <a:tr h="655465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23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Централизованное  тестирование.  Математика:  полный  сборник  тестов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Респ</a:t>
                      </a: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  ин-т  контроля  знаний  М-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ва</a:t>
                      </a: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образования 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Респ</a:t>
                      </a: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  Беларусь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2011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Минск:  Аверсэв</a:t>
                      </a:r>
                    </a:p>
                  </a:txBody>
                  <a:tcPr marL="68580" marR="68580" marT="0" marB="0"/>
                </a:tc>
              </a:tr>
              <a:tr h="655465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24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Централизованное  тестирование.  Математика:  сборник  тестов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Респ</a:t>
                      </a: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  ин-т  контроля  знаний  М-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ва</a:t>
                      </a: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образования 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Респ</a:t>
                      </a: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  Беларусь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2014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Минск:  Аверсэв</a:t>
                      </a:r>
                    </a:p>
                  </a:txBody>
                  <a:tcPr marL="68580" marR="68580" marT="0" marB="0"/>
                </a:tc>
              </a:tr>
              <a:tr h="655465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25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Централизованное  тестирование.  Математика:  сборник  тестов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Респ</a:t>
                      </a: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  ин-т  контроля  знаний  М-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ва</a:t>
                      </a: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образования 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Респ</a:t>
                      </a: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  Беларусь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2016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Минск: 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Аверсэв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86558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26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Централизованное  тестирование.  Математика:  сборник  тестов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Респ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  </a:t>
                      </a:r>
                      <a:r>
                        <a:rPr lang="ru-RU" sz="12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ин-т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контроля  знаний  </a:t>
                      </a:r>
                      <a:r>
                        <a:rPr lang="ru-RU" sz="12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М-ва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образования  </a:t>
                      </a:r>
                      <a:r>
                        <a:rPr lang="ru-RU" sz="12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Респ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  Беларусь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2019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Минск:  </a:t>
                      </a:r>
                      <a:r>
                        <a:rPr lang="ru-RU" sz="12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Аверсэв</a:t>
                      </a:r>
                      <a:endParaRPr lang="ru-RU" sz="12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86558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27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Централизованное  тестирование.  Математика:  сборник  тестов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Респ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  </a:t>
                      </a:r>
                      <a:r>
                        <a:rPr lang="ru-RU" sz="12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ин-т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контроля  знаний  </a:t>
                      </a:r>
                      <a:r>
                        <a:rPr lang="ru-RU" sz="12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М-ва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образования  </a:t>
                      </a:r>
                      <a:r>
                        <a:rPr lang="ru-RU" sz="12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Респ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  Беларусь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2022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Минск:  </a:t>
                      </a:r>
                      <a:r>
                        <a:rPr lang="ru-RU" sz="12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Аверсэв</a:t>
                      </a:r>
                      <a:endParaRPr lang="ru-RU" sz="12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86558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28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Централтзованный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экзамен.</a:t>
                      </a:r>
                      <a:r>
                        <a:rPr lang="ru-RU" sz="1200" baseline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Централизованное тестирование. Математика. Сборник тестов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Респ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  </a:t>
                      </a:r>
                      <a:r>
                        <a:rPr lang="ru-RU" sz="12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ин-т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контроля  знаний  </a:t>
                      </a:r>
                      <a:r>
                        <a:rPr lang="ru-RU" sz="12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М-ва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образования  </a:t>
                      </a:r>
                      <a:r>
                        <a:rPr lang="ru-RU" sz="12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Респ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  Беларусь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2023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Минск:  </a:t>
                      </a:r>
                      <a:r>
                        <a:rPr lang="ru-RU" sz="12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Аверсэв</a:t>
                      </a:r>
                      <a:endParaRPr lang="ru-RU" sz="12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7" name="Управляющая кнопка: возврат 16">
            <a:hlinkClick r:id="rId9" action="ppaction://hlinksldjump" highlightClick="1"/>
          </p:cNvPr>
          <p:cNvSpPr/>
          <p:nvPr/>
        </p:nvSpPr>
        <p:spPr>
          <a:xfrm>
            <a:off x="8358182" y="0"/>
            <a:ext cx="785818" cy="571504"/>
          </a:xfrm>
          <a:prstGeom prst="actionButtonReturn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Управляющая кнопка: далее 17">
            <a:hlinkClick r:id="" action="ppaction://hlinkshowjump?jump=nextslide" highlightClick="1"/>
          </p:cNvPr>
          <p:cNvSpPr/>
          <p:nvPr/>
        </p:nvSpPr>
        <p:spPr>
          <a:xfrm>
            <a:off x="8676456" y="6158510"/>
            <a:ext cx="467544" cy="404215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Управляющая кнопка: далее 18">
            <a:hlinkClick r:id="" action="ppaction://hlinkshowjump?jump=previousslide" highlightClick="1"/>
          </p:cNvPr>
          <p:cNvSpPr/>
          <p:nvPr/>
        </p:nvSpPr>
        <p:spPr>
          <a:xfrm flipH="1">
            <a:off x="683568" y="6165304"/>
            <a:ext cx="467544" cy="404215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17975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бъект 13"/>
          <p:cNvSpPr>
            <a:spLocks noGrp="1"/>
          </p:cNvSpPr>
          <p:nvPr>
            <p:ph sz="half" idx="2"/>
          </p:nvPr>
        </p:nvSpPr>
        <p:spPr>
          <a:xfrm>
            <a:off x="1619672" y="408449"/>
            <a:ext cx="7056784" cy="946933"/>
          </a:xfrm>
          <a:solidFill>
            <a:schemeClr val="bg1">
              <a:lumMod val="95000"/>
              <a:alpha val="75000"/>
            </a:schemeClr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400" y="33653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3485881" y="404580"/>
            <a:ext cx="332975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9525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 Antiqua" pitchFamily="18" charset="0"/>
              </a:rPr>
              <a:t>Справочники</a:t>
            </a:r>
            <a:endParaRPr lang="ru-RU" sz="3600" b="1" cap="none" spc="0" dirty="0">
              <a:ln w="9525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ook Antiqua" pitchFamily="18" charset="0"/>
            </a:endParaRP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3948085093"/>
              </p:ext>
            </p:extLst>
          </p:nvPr>
        </p:nvGraphicFramePr>
        <p:xfrm>
          <a:off x="1658371" y="1660644"/>
          <a:ext cx="6984777" cy="2416446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461474"/>
                <a:gridCol w="2740191"/>
                <a:gridCol w="1800200"/>
                <a:gridCol w="576064"/>
                <a:gridCol w="1406848"/>
              </a:tblGrid>
              <a:tr h="7054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№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Название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Авторы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Год  издания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vert="vert2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 Antiqua" pitchFamily="18" charset="0"/>
                        </a:rPr>
                        <a:t>Издательство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1950" marR="41950" marT="0" marB="0" anchor="ctr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1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Готовимся  к  экзамену  по  математике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Амелькин, В.В.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2001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Минск:  ТетраСистемс</a:t>
                      </a:r>
                    </a:p>
                  </a:txBody>
                  <a:tcPr marL="68580" marR="68580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2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Наглядный справочник по математике с примерами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Генденштейн, Л.Э.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2003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Минск:  Илекса</a:t>
                      </a:r>
                    </a:p>
                  </a:txBody>
                  <a:tcPr marL="68580" marR="68580" marT="0" marB="0"/>
                </a:tc>
              </a:tr>
              <a:tr h="38744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3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Математика:  школьный  курс:  5-11 классы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Минск: Аверсэв</a:t>
                      </a:r>
                    </a:p>
                  </a:txBody>
                  <a:tcPr marL="68580" marR="68580" marT="0" marB="0"/>
                </a:tc>
              </a:tr>
              <a:tr h="258298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Book Antiqua" pitchFamily="18" charset="0"/>
                          <a:ea typeface="Calibri"/>
                          <a:cs typeface="Times New Roman"/>
                        </a:rPr>
                        <a:t>4</a:t>
                      </a:r>
                      <a:endParaRPr lang="ru-RU" sz="1200" dirty="0">
                        <a:effectLst/>
                        <a:latin typeface="Book Antiqua" pitchFamily="18" charset="0"/>
                        <a:ea typeface="Calibri"/>
                        <a:cs typeface="Times New Roman"/>
                      </a:endParaRPr>
                    </a:p>
                  </a:txBody>
                  <a:tcPr marL="48431" marR="4843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Новейший  универсальный  справочник  школьника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С.Ю. Курганов, Н. А. Гырдымова, Н.И. Слабун  и  др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2011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Минск: 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Эксмо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5" name="Управляющая кнопка: возврат 14">
            <a:hlinkClick r:id="rId8" action="ppaction://hlinksldjump" highlightClick="1"/>
          </p:cNvPr>
          <p:cNvSpPr/>
          <p:nvPr/>
        </p:nvSpPr>
        <p:spPr>
          <a:xfrm>
            <a:off x="8358182" y="0"/>
            <a:ext cx="785818" cy="571504"/>
          </a:xfrm>
          <a:prstGeom prst="actionButtonReturn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Управляющая кнопка: далее 16">
            <a:hlinkClick r:id="" action="ppaction://hlinkshowjump?jump=previousslide" highlightClick="1"/>
          </p:cNvPr>
          <p:cNvSpPr/>
          <p:nvPr/>
        </p:nvSpPr>
        <p:spPr>
          <a:xfrm flipH="1">
            <a:off x="1331550" y="6161610"/>
            <a:ext cx="467544" cy="404215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63414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91680" y="548680"/>
            <a:ext cx="6995120" cy="5577483"/>
          </a:xfrm>
          <a:solidFill>
            <a:schemeClr val="bg1">
              <a:lumMod val="95000"/>
              <a:alpha val="75000"/>
            </a:schemeClr>
          </a:solidFill>
        </p:spPr>
        <p:txBody>
          <a:bodyPr>
            <a:normAutofit fontScale="62500" lnSpcReduction="20000"/>
          </a:bodyPr>
          <a:lstStyle/>
          <a:p>
            <a:pPr marL="514350" lvl="0" indent="-514350">
              <a:buFont typeface="+mj-lt"/>
              <a:buAutoNum type="arabicPeriod"/>
            </a:pPr>
            <a:endParaRPr lang="ru-RU" dirty="0" smtClean="0"/>
          </a:p>
          <a:p>
            <a:pPr marL="514350" lvl="0" indent="-514350">
              <a:buFont typeface="+mj-lt"/>
              <a:buAutoNum type="arabicPeriod"/>
            </a:pPr>
            <a:endParaRPr lang="ru-RU" dirty="0" smtClean="0"/>
          </a:p>
          <a:p>
            <a:r>
              <a:rPr lang="ru-RU" dirty="0" smtClean="0"/>
              <a:t>1. Развивать память, внимание, мышление, математическую логику учащихся через уроки, факультативы, индивидуальные консультации;</a:t>
            </a:r>
          </a:p>
          <a:p>
            <a:r>
              <a:rPr lang="ru-RU" dirty="0" smtClean="0"/>
              <a:t>2. Развивать устойчивый интерес к предмету через внеклассные мероприятия, уроки;</a:t>
            </a:r>
          </a:p>
          <a:p>
            <a:r>
              <a:rPr lang="ru-RU" dirty="0" smtClean="0"/>
              <a:t>3. Развивать одаренных детей через индивидуальную работу с ними на уроках, внеклассных мероприятиях, факультативах, стимулирующих занятиях;</a:t>
            </a:r>
          </a:p>
          <a:p>
            <a:r>
              <a:rPr lang="ru-RU" dirty="0" smtClean="0"/>
              <a:t>4. Продолжить работу по обновлению учебно-методического обеспечения кабинета:</a:t>
            </a:r>
          </a:p>
          <a:p>
            <a:r>
              <a:rPr lang="ru-RU" dirty="0" smtClean="0"/>
              <a:t>- дидактического материала по подготовке к ЦЭ, ЦТ (тесты в электронном и бумажном виде);</a:t>
            </a:r>
          </a:p>
          <a:p>
            <a:r>
              <a:rPr lang="ru-RU" dirty="0" smtClean="0"/>
              <a:t>- контрольно-измерительного, раздаточного материала;</a:t>
            </a:r>
          </a:p>
          <a:p>
            <a:r>
              <a:rPr lang="ru-RU" dirty="0" smtClean="0"/>
              <a:t>5. Повышать обученность и качество знаний по предмету;</a:t>
            </a:r>
          </a:p>
          <a:p>
            <a:r>
              <a:rPr lang="ru-RU" dirty="0" smtClean="0"/>
              <a:t>6. Вовлекать учащихся в математические заочные конкурсы, дистанционные олимпиады.</a:t>
            </a:r>
          </a:p>
          <a:p>
            <a:pPr marL="514350" lvl="0" indent="-514350">
              <a:buFont typeface="+mj-lt"/>
              <a:buAutoNum type="arabicPeriod"/>
            </a:pPr>
            <a:endParaRPr lang="ru-RU" dirty="0" smtClean="0"/>
          </a:p>
          <a:p>
            <a:pPr marL="0" lvl="0" indent="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endParaRPr lang="ru-RU" sz="2600" dirty="0" smtClean="0">
              <a:latin typeface="Book Antiqua" pitchFamily="18" charset="0"/>
            </a:endParaRP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400" y="1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785918" y="500042"/>
            <a:ext cx="670407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270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 Antiqua" pitchFamily="18" charset="0"/>
              </a:rPr>
              <a:t>Задачи на 2023/2024 </a:t>
            </a:r>
            <a:r>
              <a:rPr lang="ru-RU" sz="4000" b="1" cap="none" spc="0" dirty="0" err="1" smtClean="0">
                <a:ln w="1270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 Antiqua" pitchFamily="18" charset="0"/>
              </a:rPr>
              <a:t>уч.год</a:t>
            </a:r>
            <a:endParaRPr lang="ru-RU" sz="4000" b="1" cap="none" spc="0" dirty="0">
              <a:ln w="1270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4" name="Багетная рамка 13">
            <a:hlinkClick r:id="rId8" action="ppaction://hlinkfile"/>
          </p:cNvPr>
          <p:cNvSpPr/>
          <p:nvPr/>
        </p:nvSpPr>
        <p:spPr>
          <a:xfrm>
            <a:off x="7668430" y="6105448"/>
            <a:ext cx="1475570" cy="404215"/>
          </a:xfrm>
          <a:prstGeom prst="bevel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bg1"/>
                </a:solidFill>
                <a:latin typeface="Book Antiqua" pitchFamily="18" charset="0"/>
              </a:rPr>
              <a:t>Анализ работы</a:t>
            </a:r>
            <a:endParaRPr lang="ru-RU" sz="1200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15" name="Управляющая кнопка: домой 14">
            <a:hlinkClick r:id="" action="ppaction://hlinkshowjump?jump=firstslide" highlightClick="1"/>
          </p:cNvPr>
          <p:cNvSpPr/>
          <p:nvPr/>
        </p:nvSpPr>
        <p:spPr>
          <a:xfrm>
            <a:off x="8501090" y="0"/>
            <a:ext cx="642910" cy="571504"/>
          </a:xfrm>
          <a:prstGeom prst="actionButtonHom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1167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91680" y="548680"/>
            <a:ext cx="6995120" cy="5577483"/>
          </a:xfrm>
          <a:solidFill>
            <a:schemeClr val="bg1">
              <a:lumMod val="95000"/>
              <a:alpha val="75000"/>
            </a:schemeClr>
          </a:solidFill>
        </p:spPr>
        <p:txBody>
          <a:bodyPr>
            <a:normAutofit/>
          </a:bodyPr>
          <a:lstStyle/>
          <a:p>
            <a:endParaRPr lang="ru-RU" sz="2000" dirty="0" smtClean="0">
              <a:latin typeface="Book Antiqua" pitchFamily="18" charset="0"/>
            </a:endParaRPr>
          </a:p>
          <a:p>
            <a:endParaRPr lang="ru-RU" sz="2000" dirty="0" smtClean="0">
              <a:latin typeface="Book Antiqua" pitchFamily="18" charset="0"/>
            </a:endParaRPr>
          </a:p>
          <a:p>
            <a:endParaRPr lang="ru-RU" sz="2000" dirty="0" smtClean="0">
              <a:latin typeface="Book Antiqua" pitchFamily="18" charset="0"/>
            </a:endParaRPr>
          </a:p>
          <a:p>
            <a:r>
              <a:rPr lang="ru-RU" sz="2000" dirty="0" err="1" smtClean="0">
                <a:latin typeface="Book Antiqua" pitchFamily="18" charset="0"/>
              </a:rPr>
              <a:t>Ломаско</a:t>
            </a:r>
            <a:r>
              <a:rPr lang="ru-RU" sz="2000" dirty="0" smtClean="0">
                <a:latin typeface="Book Antiqua" pitchFamily="18" charset="0"/>
              </a:rPr>
              <a:t> Ольга </a:t>
            </a:r>
            <a:r>
              <a:rPr lang="ru-RU" sz="2000" dirty="0" err="1" smtClean="0">
                <a:latin typeface="Book Antiqua" pitchFamily="18" charset="0"/>
              </a:rPr>
              <a:t>Даулетовна</a:t>
            </a:r>
            <a:r>
              <a:rPr lang="ru-RU" sz="2000" dirty="0" smtClean="0">
                <a:latin typeface="Book Antiqua" pitchFamily="18" charset="0"/>
              </a:rPr>
              <a:t>- заведующий  кабинетом, учитель  математики</a:t>
            </a:r>
          </a:p>
          <a:p>
            <a:r>
              <a:rPr lang="ru-RU" sz="2000" dirty="0" smtClean="0">
                <a:latin typeface="Book Antiqua" pitchFamily="18" charset="0"/>
              </a:rPr>
              <a:t>Якубович Светлана Геннадьевна -  учитель  математики</a:t>
            </a:r>
          </a:p>
          <a:p>
            <a:r>
              <a:rPr lang="ru-RU" sz="2000" dirty="0" smtClean="0">
                <a:latin typeface="Book Antiqua" pitchFamily="18" charset="0"/>
              </a:rPr>
              <a:t>Кузьмина Ольга Анатольевна-     учитель  математики и информатики  </a:t>
            </a:r>
          </a:p>
          <a:p>
            <a:r>
              <a:rPr lang="ru-RU" sz="2000" dirty="0" err="1" smtClean="0">
                <a:latin typeface="Book Antiqua" pitchFamily="18" charset="0"/>
              </a:rPr>
              <a:t>Кречко</a:t>
            </a:r>
            <a:r>
              <a:rPr lang="ru-RU" sz="2000" dirty="0" smtClean="0">
                <a:latin typeface="Book Antiqua" pitchFamily="18" charset="0"/>
              </a:rPr>
              <a:t> Ксения-    учащееся  11 «Б»  класса</a:t>
            </a:r>
          </a:p>
          <a:p>
            <a:r>
              <a:rPr lang="ru-RU" sz="2000" dirty="0" err="1" smtClean="0">
                <a:latin typeface="Book Antiqua" pitchFamily="18" charset="0"/>
              </a:rPr>
              <a:t>Дахович</a:t>
            </a:r>
            <a:r>
              <a:rPr lang="ru-RU" sz="2000" dirty="0" smtClean="0">
                <a:latin typeface="Book Antiqua" pitchFamily="18" charset="0"/>
              </a:rPr>
              <a:t> Мария- учащийся  11 «А»  класса</a:t>
            </a:r>
          </a:p>
          <a:p>
            <a:r>
              <a:rPr lang="ru-RU" sz="2000" dirty="0" err="1" smtClean="0">
                <a:latin typeface="Book Antiqua" pitchFamily="18" charset="0"/>
              </a:rPr>
              <a:t>Ятина</a:t>
            </a:r>
            <a:r>
              <a:rPr lang="ru-RU" sz="2000" dirty="0" smtClean="0">
                <a:latin typeface="Book Antiqua" pitchFamily="18" charset="0"/>
              </a:rPr>
              <a:t> Юлия-      учащийся 8«А»  класса</a:t>
            </a: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400" y="1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3071802" y="571480"/>
            <a:ext cx="407996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270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 Antiqua" pitchFamily="18" charset="0"/>
              </a:rPr>
              <a:t>Совет кабинета</a:t>
            </a:r>
            <a:endParaRPr lang="ru-RU" sz="4000" b="1" cap="none" spc="0" dirty="0">
              <a:ln w="1270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4" name="Управляющая кнопка: домой 13">
            <a:hlinkClick r:id="rId8" action="ppaction://hlinksldjump" highlightClick="1"/>
          </p:cNvPr>
          <p:cNvSpPr/>
          <p:nvPr/>
        </p:nvSpPr>
        <p:spPr>
          <a:xfrm>
            <a:off x="8501090" y="0"/>
            <a:ext cx="642910" cy="571504"/>
          </a:xfrm>
          <a:prstGeom prst="actionButtonHom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1167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Содержимое 15"/>
          <p:cNvSpPr>
            <a:spLocks noGrp="1"/>
          </p:cNvSpPr>
          <p:nvPr>
            <p:ph sz="half" idx="2"/>
          </p:nvPr>
        </p:nvSpPr>
        <p:spPr>
          <a:xfrm>
            <a:off x="1187624" y="642918"/>
            <a:ext cx="7527780" cy="5643602"/>
          </a:xfrm>
          <a:solidFill>
            <a:schemeClr val="bg1">
              <a:lumMod val="95000"/>
              <a:alpha val="75000"/>
            </a:schemeClr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400" y="1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979712" y="260648"/>
            <a:ext cx="652454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270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 Antiqua" pitchFamily="18" charset="0"/>
              </a:rPr>
              <a:t>График работы кабинета</a:t>
            </a:r>
            <a:endParaRPr lang="ru-RU" sz="4000" b="1" cap="none" spc="0" dirty="0">
              <a:ln w="1270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7" name="Управляющая кнопка: домой 16">
            <a:hlinkClick r:id="rId8" action="ppaction://hlinksldjump" highlightClick="1"/>
          </p:cNvPr>
          <p:cNvSpPr/>
          <p:nvPr/>
        </p:nvSpPr>
        <p:spPr>
          <a:xfrm>
            <a:off x="8501090" y="0"/>
            <a:ext cx="642910" cy="571504"/>
          </a:xfrm>
          <a:prstGeom prst="actionButtonHom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9" name="Содержимое 18"/>
          <p:cNvGraphicFramePr>
            <a:graphicFrameLocks noGrp="1"/>
          </p:cNvGraphicFramePr>
          <p:nvPr>
            <p:ph sz="half" idx="1"/>
          </p:nvPr>
        </p:nvGraphicFramePr>
        <p:xfrm>
          <a:off x="1187623" y="1196752"/>
          <a:ext cx="7956377" cy="4902114"/>
        </p:xfrm>
        <a:graphic>
          <a:graphicData uri="http://schemas.openxmlformats.org/drawingml/2006/table">
            <a:tbl>
              <a:tblPr/>
              <a:tblGrid>
                <a:gridCol w="360041"/>
                <a:gridCol w="1532006"/>
                <a:gridCol w="1254689"/>
                <a:gridCol w="1395937"/>
                <a:gridCol w="1070342"/>
                <a:gridCol w="1070342"/>
                <a:gridCol w="1273020"/>
              </a:tblGrid>
              <a:tr h="19012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понедельник</a:t>
                      </a: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вторник</a:t>
                      </a: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среда</a:t>
                      </a: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четверг</a:t>
                      </a: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пятница</a:t>
                      </a: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суббота</a:t>
                      </a: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26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latin typeface="Times New Roman"/>
                          <a:ea typeface="Calibri"/>
                          <a:cs typeface="Times New Roman"/>
                        </a:rPr>
                        <a:t>Платн.услуга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«</a:t>
                      </a:r>
                      <a:r>
                        <a:rPr lang="ru-RU" sz="1400" dirty="0" err="1">
                          <a:latin typeface="Times New Roman"/>
                          <a:ea typeface="Calibri"/>
                          <a:cs typeface="Times New Roman"/>
                        </a:rPr>
                        <a:t>Доп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(сверх уст. </a:t>
                      </a:r>
                      <a:r>
                        <a:rPr lang="ru-RU" sz="1400" dirty="0" err="1">
                          <a:latin typeface="Times New Roman"/>
                          <a:ea typeface="Calibri"/>
                          <a:cs typeface="Times New Roman"/>
                        </a:rPr>
                        <a:t>уч.планами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часов) по математике </a:t>
                      </a:r>
                      <a:r>
                        <a:rPr lang="en-US" sz="1400" dirty="0">
                          <a:latin typeface="Times New Roman"/>
                          <a:ea typeface="Calibri"/>
                          <a:cs typeface="Times New Roman"/>
                        </a:rPr>
                        <a:t>VIII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«Б»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latin typeface="Times New Roman"/>
                          <a:ea typeface="Calibri"/>
                          <a:cs typeface="Times New Roman"/>
                        </a:rPr>
                        <a:t>Ломаско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О. Д</a:t>
                      </a: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latin typeface="Times New Roman"/>
                          <a:ea typeface="Calibri"/>
                          <a:cs typeface="Times New Roman"/>
                        </a:rPr>
                        <a:t>Платн.услуга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«</a:t>
                      </a:r>
                      <a:r>
                        <a:rPr lang="ru-RU" sz="1400" dirty="0" err="1">
                          <a:latin typeface="Times New Roman"/>
                          <a:ea typeface="Calibri"/>
                          <a:cs typeface="Times New Roman"/>
                        </a:rPr>
                        <a:t>Доп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(сверх уст. </a:t>
                      </a:r>
                      <a:r>
                        <a:rPr lang="ru-RU" sz="1400" dirty="0" err="1">
                          <a:latin typeface="Times New Roman"/>
                          <a:ea typeface="Calibri"/>
                          <a:cs typeface="Times New Roman"/>
                        </a:rPr>
                        <a:t>уч.планами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часов) по математике </a:t>
                      </a:r>
                      <a:r>
                        <a:rPr lang="en-US" sz="1400" dirty="0">
                          <a:latin typeface="Times New Roman"/>
                          <a:ea typeface="Calibri"/>
                          <a:cs typeface="Times New Roman"/>
                        </a:rPr>
                        <a:t>VIII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«А»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latin typeface="Times New Roman"/>
                          <a:ea typeface="Calibri"/>
                          <a:cs typeface="Times New Roman"/>
                        </a:rPr>
                        <a:t>Ломаско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О.</a:t>
                      </a: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Работа с высокомотивированными учащимися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ru-RU" sz="1400" dirty="0" err="1">
                          <a:latin typeface="Times New Roman"/>
                          <a:ea typeface="Calibri"/>
                          <a:cs typeface="Times New Roman"/>
                        </a:rPr>
                        <a:t>Ломаско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О.Д.)</a:t>
                      </a: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Работа в кабинете</a:t>
                      </a: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(Ломаско О.Д)</a:t>
                      </a: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Платн.услуга «Доп (сверх уст. уч.планами часов) по математике</a:t>
                      </a: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 Х класс</a:t>
                      </a: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Ломаско О. Д.</a:t>
                      </a: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8"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9.30</a:t>
                      </a: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«Обобщающий факультативный курс Повторяем математику»</a:t>
                      </a: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33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XI</a:t>
                      </a: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 «А»</a:t>
                      </a: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Физика</a:t>
                      </a: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XI</a:t>
                      </a: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 «А»</a:t>
                      </a: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Бел.мова</a:t>
                      </a: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Times New Roman"/>
                        </a:rPr>
                        <a:t>XI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«А»</a:t>
                      </a: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latin typeface="Times New Roman"/>
                          <a:ea typeface="Calibri"/>
                          <a:cs typeface="Times New Roman"/>
                        </a:rPr>
                        <a:t>Всем.история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XI</a:t>
                      </a: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 «А»</a:t>
                      </a: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Общество</a:t>
                      </a: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XI</a:t>
                      </a: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 «А»</a:t>
                      </a: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Ин.яз</a:t>
                      </a: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33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XI</a:t>
                      </a: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 «А»</a:t>
                      </a: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Биология</a:t>
                      </a: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XI</a:t>
                      </a: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 «А»</a:t>
                      </a: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Математика</a:t>
                      </a: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Русск.яз </a:t>
                      </a: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XI</a:t>
                      </a: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 «А»</a:t>
                      </a: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Биология</a:t>
                      </a: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XI</a:t>
                      </a: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 «А»</a:t>
                      </a: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Русск.яз</a:t>
                      </a: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33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XI</a:t>
                      </a: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 «А»</a:t>
                      </a: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 Астрономия</a:t>
                      </a: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XI</a:t>
                      </a: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 «А»</a:t>
                      </a: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Русск.яз</a:t>
                      </a: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Times New Roman"/>
                        </a:rPr>
                        <a:t>XI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«А»</a:t>
                      </a: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Русск.яз</a:t>
                      </a: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Times New Roman"/>
                        </a:rPr>
                        <a:t>XI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«А»</a:t>
                      </a: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География</a:t>
                      </a: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XI</a:t>
                      </a: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 «А»</a:t>
                      </a: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Математика</a:t>
                      </a: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33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XI</a:t>
                      </a: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 «А»</a:t>
                      </a: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Математика</a:t>
                      </a: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XI</a:t>
                      </a: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 «А»</a:t>
                      </a: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Русск.лит</a:t>
                      </a: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XI</a:t>
                      </a: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 «А»</a:t>
                      </a: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Ин.яз</a:t>
                      </a: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Times New Roman"/>
                        </a:rPr>
                        <a:t>XI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«А»</a:t>
                      </a: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latin typeface="Times New Roman"/>
                          <a:ea typeface="Calibri"/>
                          <a:cs typeface="Times New Roman"/>
                        </a:rPr>
                        <a:t>Бел.мова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Математика</a:t>
                      </a: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530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XI</a:t>
                      </a: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 «А»</a:t>
                      </a: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Химия</a:t>
                      </a: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X</a:t>
                      </a: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 «А»</a:t>
                      </a: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Ин.яз</a:t>
                      </a: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XI</a:t>
                      </a: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 «А»</a:t>
                      </a: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Математика</a:t>
                      </a: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Times New Roman"/>
                        </a:rPr>
                        <a:t>XI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«А»</a:t>
                      </a: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latin typeface="Times New Roman"/>
                          <a:ea typeface="Calibri"/>
                          <a:cs typeface="Times New Roman"/>
                        </a:rPr>
                        <a:t>Бел.лит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XI</a:t>
                      </a: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 «А»</a:t>
                      </a: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История Бел.</a:t>
                      </a: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530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X </a:t>
                      </a: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Математика(профиль)</a:t>
                      </a: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XI</a:t>
                      </a: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 «А»</a:t>
                      </a: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Химия</a:t>
                      </a: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XI</a:t>
                      </a: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 «А»</a:t>
                      </a: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Русск.лит</a:t>
                      </a: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XI</a:t>
                      </a: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 «А»</a:t>
                      </a: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Математика</a:t>
                      </a: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XI</a:t>
                      </a: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 «А»</a:t>
                      </a: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МП</a:t>
                      </a: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33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XI</a:t>
                      </a: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 «А»</a:t>
                      </a: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Математика</a:t>
                      </a: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XI</a:t>
                      </a: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 «А»</a:t>
                      </a: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Физика</a:t>
                      </a: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XI</a:t>
                      </a: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 «А»</a:t>
                      </a: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Инф.час</a:t>
                      </a: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Times New Roman"/>
                        </a:rPr>
                        <a:t>XI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«А»</a:t>
                      </a: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latin typeface="Times New Roman"/>
                          <a:ea typeface="Calibri"/>
                          <a:cs typeface="Times New Roman"/>
                        </a:rPr>
                        <a:t>Кл.час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913" marR="459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11167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Содержимое 15"/>
          <p:cNvSpPr>
            <a:spLocks noGrp="1"/>
          </p:cNvSpPr>
          <p:nvPr>
            <p:ph sz="half" idx="2"/>
          </p:nvPr>
        </p:nvSpPr>
        <p:spPr>
          <a:xfrm>
            <a:off x="1571604" y="285728"/>
            <a:ext cx="7286676" cy="6000792"/>
          </a:xfrm>
          <a:solidFill>
            <a:schemeClr val="bg1">
              <a:lumMod val="95000"/>
              <a:alpha val="75000"/>
            </a:schemeClr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400" y="1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2928926" y="214290"/>
            <a:ext cx="469231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270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 Antiqua" pitchFamily="18" charset="0"/>
              </a:rPr>
              <a:t>Опись имущества</a:t>
            </a:r>
            <a:endParaRPr lang="ru-RU" sz="4000" b="1" cap="none" spc="0" dirty="0">
              <a:ln w="1270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ook Antiqua" pitchFamily="18" charset="0"/>
            </a:endParaRPr>
          </a:p>
        </p:txBody>
      </p:sp>
      <p:graphicFrame>
        <p:nvGraphicFramePr>
          <p:cNvPr id="14" name="Содержимое 13"/>
          <p:cNvGraphicFramePr>
            <a:graphicFrameLocks noGrp="1"/>
          </p:cNvGraphicFramePr>
          <p:nvPr>
            <p:ph sz="half" idx="1"/>
          </p:nvPr>
        </p:nvGraphicFramePr>
        <p:xfrm>
          <a:off x="2071670" y="857232"/>
          <a:ext cx="6572296" cy="5461911"/>
        </p:xfrm>
        <a:graphic>
          <a:graphicData uri="http://schemas.openxmlformats.org/drawingml/2006/table">
            <a:tbl>
              <a:tblPr/>
              <a:tblGrid>
                <a:gridCol w="699323"/>
                <a:gridCol w="4801403"/>
                <a:gridCol w="1071570"/>
              </a:tblGrid>
              <a:tr h="3838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Название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Количество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551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Место ученика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65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1.</a:t>
                      </a:r>
                      <a:endParaRPr lang="ru-RU" sz="9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Столы ученические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5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 2.</a:t>
                      </a:r>
                      <a:endParaRPr lang="ru-RU" sz="9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Стулья ученические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24</a:t>
                      </a:r>
                      <a:endParaRPr lang="ru-RU" sz="9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551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Место учителя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65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 3.</a:t>
                      </a:r>
                      <a:endParaRPr lang="ru-RU" sz="9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Учительский стол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5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 4.</a:t>
                      </a:r>
                      <a:endParaRPr lang="ru-RU" sz="9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Учительский стул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551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Мебель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65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5.</a:t>
                      </a:r>
                      <a:endParaRPr lang="ru-RU" sz="9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 Доска</a:t>
                      </a:r>
                      <a:endParaRPr lang="ru-RU" sz="9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5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Шкафы</a:t>
                      </a:r>
                      <a:endParaRPr lang="ru-RU" sz="9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551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Стенды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65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 Стенд «В мире математики»</a:t>
                      </a:r>
                      <a:endParaRPr lang="ru-RU" sz="9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5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 Стенд «Это интересно»</a:t>
                      </a:r>
                      <a:endParaRPr lang="ru-RU" sz="9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5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9.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 Стенд «Информация»</a:t>
                      </a:r>
                      <a:endParaRPr lang="ru-RU" sz="9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5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10.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Стенд «Уголок класса»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64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11.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Стенд «Тригонометрическая окружность»</a:t>
                      </a:r>
                      <a:endParaRPr lang="ru-RU" sz="9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5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12.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 Портреты математиков</a:t>
                      </a:r>
                      <a:endParaRPr lang="ru-RU" sz="9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551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Дополнительные средства</a:t>
                      </a:r>
                      <a:endParaRPr lang="ru-RU" sz="9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127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13.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Набор чертежных инструментов (транспортир, угольник классный 30)</a:t>
                      </a:r>
                      <a:endParaRPr lang="ru-RU" sz="9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5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14.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Линейка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5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15.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Циркуль</a:t>
                      </a:r>
                      <a:endParaRPr lang="ru-RU" sz="9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551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Технические средства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65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16.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Ноутбук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5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17.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Система интерактивная сенсорная 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ITS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-25-65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R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551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19.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Принтер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794" marR="497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7" name="Управляющая кнопка: домой 16">
            <a:hlinkClick r:id="rId8" action="ppaction://hlinksldjump" highlightClick="1"/>
          </p:cNvPr>
          <p:cNvSpPr/>
          <p:nvPr/>
        </p:nvSpPr>
        <p:spPr>
          <a:xfrm>
            <a:off x="8501090" y="0"/>
            <a:ext cx="642910" cy="571504"/>
          </a:xfrm>
          <a:prstGeom prst="actionButtonHom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1167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Содержимое 15"/>
          <p:cNvSpPr>
            <a:spLocks noGrp="1"/>
          </p:cNvSpPr>
          <p:nvPr>
            <p:ph sz="half" idx="2"/>
          </p:nvPr>
        </p:nvSpPr>
        <p:spPr>
          <a:xfrm>
            <a:off x="1571604" y="285728"/>
            <a:ext cx="7286676" cy="6000792"/>
          </a:xfrm>
          <a:solidFill>
            <a:schemeClr val="bg1">
              <a:lumMod val="95000"/>
              <a:alpha val="75000"/>
            </a:schemeClr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400" y="1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3719209" y="214290"/>
            <a:ext cx="311174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270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 Antiqua" pitchFamily="18" charset="0"/>
              </a:rPr>
              <a:t>Документы</a:t>
            </a:r>
            <a:endParaRPr lang="ru-RU" sz="4000" b="1" cap="none" spc="0" dirty="0">
              <a:ln w="1270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7" name="Управляющая кнопка: домой 16">
            <a:hlinkClick r:id="rId8" action="ppaction://hlinksldjump" highlightClick="1"/>
          </p:cNvPr>
          <p:cNvSpPr/>
          <p:nvPr/>
        </p:nvSpPr>
        <p:spPr>
          <a:xfrm>
            <a:off x="8501090" y="0"/>
            <a:ext cx="642910" cy="571504"/>
          </a:xfrm>
          <a:prstGeom prst="actionButtonHom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одержимое 1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9" name="Прямоугольник с двумя вырезанными противолежащими углами 18">
            <a:hlinkClick r:id="rId9" action="ppaction://hlinksldjump"/>
          </p:cNvPr>
          <p:cNvSpPr/>
          <p:nvPr/>
        </p:nvSpPr>
        <p:spPr>
          <a:xfrm>
            <a:off x="1907704" y="1124744"/>
            <a:ext cx="5819900" cy="579854"/>
          </a:xfrm>
          <a:prstGeom prst="snip2DiagRect">
            <a:avLst>
              <a:gd name="adj1" fmla="val 0"/>
              <a:gd name="adj2" fmla="val 45731"/>
            </a:avLst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Акт-разрешение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20" name="Прямоугольник с двумя вырезанными противолежащими углами 19">
            <a:hlinkClick r:id="rId10" action="ppaction://hlinksldjump"/>
          </p:cNvPr>
          <p:cNvSpPr/>
          <p:nvPr/>
        </p:nvSpPr>
        <p:spPr>
          <a:xfrm>
            <a:off x="2051720" y="3356992"/>
            <a:ext cx="5819900" cy="579854"/>
          </a:xfrm>
          <a:prstGeom prst="snip2DiagRect">
            <a:avLst>
              <a:gd name="adj1" fmla="val 0"/>
              <a:gd name="adj2" fmla="val 45731"/>
            </a:avLst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Инструкция заведующего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21" name="Прямоугольник с двумя вырезанными противолежащими углами 20">
            <a:hlinkClick r:id="rId11" action="ppaction://hlinksldjump"/>
          </p:cNvPr>
          <p:cNvSpPr/>
          <p:nvPr/>
        </p:nvSpPr>
        <p:spPr>
          <a:xfrm>
            <a:off x="2051720" y="2564904"/>
            <a:ext cx="5819900" cy="579854"/>
          </a:xfrm>
          <a:prstGeom prst="snip2DiagRect">
            <a:avLst>
              <a:gd name="adj1" fmla="val 0"/>
              <a:gd name="adj2" fmla="val 45731"/>
            </a:avLst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Положение об учебном кабинете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22" name="Прямоугольник с двумя вырезанными противолежащими углами 21">
            <a:hlinkClick r:id="rId12" action="ppaction://hlinksldjump"/>
          </p:cNvPr>
          <p:cNvSpPr/>
          <p:nvPr/>
        </p:nvSpPr>
        <p:spPr>
          <a:xfrm>
            <a:off x="2051720" y="4149080"/>
            <a:ext cx="5819900" cy="579854"/>
          </a:xfrm>
          <a:prstGeom prst="snip2DiagRect">
            <a:avLst>
              <a:gd name="adj1" fmla="val 0"/>
              <a:gd name="adj2" fmla="val 45731"/>
            </a:avLst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Перспективный план работы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23" name="Прямоугольник с двумя вырезанными противолежащими углами 22">
            <a:hlinkClick r:id="rId13" action="ppaction://hlinksldjump"/>
          </p:cNvPr>
          <p:cNvSpPr/>
          <p:nvPr/>
        </p:nvSpPr>
        <p:spPr>
          <a:xfrm>
            <a:off x="1979712" y="1844824"/>
            <a:ext cx="5819900" cy="579854"/>
          </a:xfrm>
          <a:prstGeom prst="snip2DiagRect">
            <a:avLst>
              <a:gd name="adj1" fmla="val 0"/>
              <a:gd name="adj2" fmla="val 45731"/>
            </a:avLst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Приказ о работе кабинета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24" name="Прямоугольник с двумя вырезанными противолежащими углами 23">
            <a:hlinkClick r:id="rId14" action="ppaction://hlinksldjump"/>
          </p:cNvPr>
          <p:cNvSpPr/>
          <p:nvPr/>
        </p:nvSpPr>
        <p:spPr>
          <a:xfrm>
            <a:off x="2123728" y="5013176"/>
            <a:ext cx="5819900" cy="579854"/>
          </a:xfrm>
          <a:prstGeom prst="snip2DiagRect">
            <a:avLst>
              <a:gd name="adj1" fmla="val 0"/>
              <a:gd name="adj2" fmla="val 45731"/>
            </a:avLst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Book Antiqua" pitchFamily="18" charset="0"/>
              </a:rPr>
              <a:t>План работы кабинета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167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Содержимое 15"/>
          <p:cNvSpPr>
            <a:spLocks noGrp="1"/>
          </p:cNvSpPr>
          <p:nvPr>
            <p:ph sz="half" idx="2"/>
          </p:nvPr>
        </p:nvSpPr>
        <p:spPr>
          <a:xfrm>
            <a:off x="1571604" y="285728"/>
            <a:ext cx="7286676" cy="6000792"/>
          </a:xfrm>
          <a:solidFill>
            <a:schemeClr val="bg1">
              <a:lumMod val="95000"/>
              <a:alpha val="75000"/>
            </a:schemeClr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400" y="1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3090033" y="214290"/>
            <a:ext cx="437010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270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 Antiqua" pitchFamily="18" charset="0"/>
              </a:rPr>
              <a:t>Акт-разрешение</a:t>
            </a:r>
            <a:endParaRPr lang="ru-RU" sz="4000" b="1" cap="none" spc="0" dirty="0">
              <a:ln w="1270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7" name="Управляющая кнопка: домой 16">
            <a:hlinkClick r:id="rId8" action="ppaction://hlinksldjump" highlightClick="1"/>
          </p:cNvPr>
          <p:cNvSpPr/>
          <p:nvPr/>
        </p:nvSpPr>
        <p:spPr>
          <a:xfrm>
            <a:off x="8501090" y="0"/>
            <a:ext cx="642910" cy="571504"/>
          </a:xfrm>
          <a:prstGeom prst="actionButtonHom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одержимое 1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9" cstate="print"/>
          <a:srcRect t="6944"/>
          <a:stretch>
            <a:fillRect/>
          </a:stretch>
        </p:blipFill>
        <p:spPr bwMode="auto">
          <a:xfrm>
            <a:off x="2339752" y="980728"/>
            <a:ext cx="5432221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11167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6" name="Содержимое 15"/>
          <p:cNvSpPr>
            <a:spLocks noGrp="1"/>
          </p:cNvSpPr>
          <p:nvPr>
            <p:ph sz="half" idx="2"/>
          </p:nvPr>
        </p:nvSpPr>
        <p:spPr>
          <a:xfrm>
            <a:off x="1571604" y="285728"/>
            <a:ext cx="7286676" cy="6000792"/>
          </a:xfrm>
          <a:solidFill>
            <a:schemeClr val="bg1">
              <a:lumMod val="95000"/>
              <a:alpha val="75000"/>
            </a:schemeClr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400" y="1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891793" y="214290"/>
            <a:ext cx="676659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270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 Antiqua" pitchFamily="18" charset="0"/>
              </a:rPr>
              <a:t>Инструкция заведующего</a:t>
            </a:r>
            <a:endParaRPr lang="ru-RU" sz="4000" b="1" cap="none" spc="0" dirty="0">
              <a:ln w="1270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7" name="Управляющая кнопка: домой 16">
            <a:hlinkClick r:id="rId8" action="ppaction://hlinksldjump" highlightClick="1"/>
          </p:cNvPr>
          <p:cNvSpPr/>
          <p:nvPr/>
        </p:nvSpPr>
        <p:spPr>
          <a:xfrm>
            <a:off x="8501090" y="0"/>
            <a:ext cx="642910" cy="571504"/>
          </a:xfrm>
          <a:prstGeom prst="actionButtonHom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одержимое 1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75856" y="980728"/>
            <a:ext cx="3636702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11167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6" name="Содержимое 15"/>
          <p:cNvSpPr>
            <a:spLocks noGrp="1"/>
          </p:cNvSpPr>
          <p:nvPr>
            <p:ph sz="half" idx="2"/>
          </p:nvPr>
        </p:nvSpPr>
        <p:spPr>
          <a:xfrm>
            <a:off x="1571604" y="285728"/>
            <a:ext cx="7286676" cy="6000792"/>
          </a:xfrm>
          <a:solidFill>
            <a:schemeClr val="bg1">
              <a:lumMod val="95000"/>
              <a:alpha val="75000"/>
            </a:schemeClr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400" y="1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619672" y="0"/>
            <a:ext cx="688201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270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 Antiqua" pitchFamily="18" charset="0"/>
              </a:rPr>
              <a:t>Положение об учебном кабинете</a:t>
            </a:r>
            <a:endParaRPr lang="ru-RU" sz="3200" b="1" cap="none" spc="0" dirty="0">
              <a:ln w="1270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7" name="Управляющая кнопка: домой 16">
            <a:hlinkClick r:id="rId8" action="ppaction://hlinksldjump" highlightClick="1"/>
          </p:cNvPr>
          <p:cNvSpPr/>
          <p:nvPr/>
        </p:nvSpPr>
        <p:spPr>
          <a:xfrm>
            <a:off x="8501090" y="0"/>
            <a:ext cx="642910" cy="571504"/>
          </a:xfrm>
          <a:prstGeom prst="actionButtonHom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одержимое 1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403648" y="620688"/>
            <a:ext cx="3823625" cy="5589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5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292080" y="764704"/>
            <a:ext cx="3664081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11167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6" name="Содержимое 15"/>
          <p:cNvSpPr>
            <a:spLocks noGrp="1"/>
          </p:cNvSpPr>
          <p:nvPr>
            <p:ph sz="half" idx="2"/>
          </p:nvPr>
        </p:nvSpPr>
        <p:spPr>
          <a:xfrm>
            <a:off x="1571604" y="285728"/>
            <a:ext cx="7286676" cy="6000792"/>
          </a:xfrm>
          <a:solidFill>
            <a:schemeClr val="bg1">
              <a:lumMod val="95000"/>
              <a:alpha val="75000"/>
            </a:schemeClr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400" y="1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982760" y="0"/>
            <a:ext cx="615585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270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 Antiqua" pitchFamily="18" charset="0"/>
              </a:rPr>
              <a:t>Перспективный план работы</a:t>
            </a:r>
            <a:endParaRPr lang="ru-RU" sz="3200" b="1" cap="none" spc="0" dirty="0">
              <a:ln w="1270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7" name="Управляющая кнопка: домой 16">
            <a:hlinkClick r:id="rId8" action="ppaction://hlinksldjump" highlightClick="1"/>
          </p:cNvPr>
          <p:cNvSpPr/>
          <p:nvPr/>
        </p:nvSpPr>
        <p:spPr>
          <a:xfrm>
            <a:off x="8501090" y="0"/>
            <a:ext cx="642910" cy="571504"/>
          </a:xfrm>
          <a:prstGeom prst="actionButtonHom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одержимое 1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9" name="Рисунок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331640" y="548680"/>
            <a:ext cx="3528392" cy="5760640"/>
          </a:xfrm>
          <a:prstGeom prst="rect">
            <a:avLst/>
          </a:prstGeom>
        </p:spPr>
      </p:pic>
      <p:pic>
        <p:nvPicPr>
          <p:cNvPr id="20" name="Рисунок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860032" y="476672"/>
            <a:ext cx="3709973" cy="5821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1167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6" name="Содержимое 15"/>
          <p:cNvSpPr>
            <a:spLocks noGrp="1"/>
          </p:cNvSpPr>
          <p:nvPr>
            <p:ph sz="half" idx="2"/>
          </p:nvPr>
        </p:nvSpPr>
        <p:spPr>
          <a:xfrm>
            <a:off x="1571604" y="285728"/>
            <a:ext cx="7286676" cy="6000792"/>
          </a:xfrm>
          <a:solidFill>
            <a:schemeClr val="bg1">
              <a:lumMod val="95000"/>
              <a:alpha val="75000"/>
            </a:schemeClr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400" y="1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2358670" y="0"/>
            <a:ext cx="540404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270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 Antiqua" pitchFamily="18" charset="0"/>
              </a:rPr>
              <a:t>Приказ о работе кабинета</a:t>
            </a:r>
            <a:endParaRPr lang="ru-RU" sz="3200" b="1" cap="none" spc="0" dirty="0">
              <a:ln w="1270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7" name="Управляющая кнопка: домой 16">
            <a:hlinkClick r:id="rId8" action="ppaction://hlinksldjump" highlightClick="1"/>
          </p:cNvPr>
          <p:cNvSpPr/>
          <p:nvPr/>
        </p:nvSpPr>
        <p:spPr>
          <a:xfrm>
            <a:off x="8501090" y="0"/>
            <a:ext cx="642910" cy="571504"/>
          </a:xfrm>
          <a:prstGeom prst="actionButtonHom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одержимое 1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1" name="Рисунок 2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195736" y="692696"/>
            <a:ext cx="4248472" cy="53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1167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6" name="Содержимое 15"/>
          <p:cNvSpPr>
            <a:spLocks noGrp="1"/>
          </p:cNvSpPr>
          <p:nvPr>
            <p:ph sz="half" idx="2"/>
          </p:nvPr>
        </p:nvSpPr>
        <p:spPr>
          <a:xfrm>
            <a:off x="1571604" y="285728"/>
            <a:ext cx="7286676" cy="6000792"/>
          </a:xfrm>
          <a:solidFill>
            <a:schemeClr val="bg1">
              <a:lumMod val="95000"/>
              <a:alpha val="75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400" y="1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2670457" y="0"/>
            <a:ext cx="47804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270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 Antiqua" pitchFamily="18" charset="0"/>
              </a:rPr>
              <a:t>План работы кабинета</a:t>
            </a:r>
            <a:endParaRPr lang="ru-RU" sz="3200" b="1" cap="none" spc="0" dirty="0">
              <a:ln w="1270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7" name="Управляющая кнопка: домой 16">
            <a:hlinkClick r:id="rId8" action="ppaction://hlinksldjump" highlightClick="1"/>
          </p:cNvPr>
          <p:cNvSpPr/>
          <p:nvPr/>
        </p:nvSpPr>
        <p:spPr>
          <a:xfrm>
            <a:off x="8501090" y="0"/>
            <a:ext cx="642910" cy="571504"/>
          </a:xfrm>
          <a:prstGeom prst="actionButtonHom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одержимое 17"/>
          <p:cNvSpPr>
            <a:spLocks noGrp="1"/>
          </p:cNvSpPr>
          <p:nvPr>
            <p:ph sz="half" idx="1"/>
          </p:nvPr>
        </p:nvSpPr>
        <p:spPr>
          <a:xfrm>
            <a:off x="1619672" y="476672"/>
            <a:ext cx="7128792" cy="792088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Создание оптимальных условий для организации образовательного процесса в соответствии с государственным образовательным стандартом, обеспечение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здоровьесберегающей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развивающей среды для учащихся.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5537" name="Picture 1"/>
          <p:cNvPicPr>
            <a:picLocks noChangeAspect="1" noChangeArrowheads="1"/>
          </p:cNvPicPr>
          <p:nvPr/>
        </p:nvPicPr>
        <p:blipFill>
          <a:blip r:embed="rId9" cstate="print"/>
          <a:srcRect l="40120" t="31125" r="36082" b="8829"/>
          <a:stretch>
            <a:fillRect/>
          </a:stretch>
        </p:blipFill>
        <p:spPr bwMode="auto">
          <a:xfrm>
            <a:off x="1763688" y="1196752"/>
            <a:ext cx="3096344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10" cstate="print"/>
          <a:srcRect l="41699" t="28344" r="37824" b="11610"/>
          <a:stretch>
            <a:fillRect/>
          </a:stretch>
        </p:blipFill>
        <p:spPr bwMode="auto">
          <a:xfrm>
            <a:off x="5148064" y="1196752"/>
            <a:ext cx="2880320" cy="4748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39" name="Picture 3"/>
          <p:cNvPicPr>
            <a:picLocks noChangeAspect="1" noChangeArrowheads="1"/>
          </p:cNvPicPr>
          <p:nvPr/>
        </p:nvPicPr>
        <p:blipFill>
          <a:blip r:embed="rId11" cstate="print"/>
          <a:srcRect l="41699" t="65750" r="37824" b="27360"/>
          <a:stretch>
            <a:fillRect/>
          </a:stretch>
        </p:blipFill>
        <p:spPr bwMode="auto">
          <a:xfrm>
            <a:off x="5148064" y="5877272"/>
            <a:ext cx="2808312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11167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6" name="Содержимое 15"/>
          <p:cNvSpPr>
            <a:spLocks noGrp="1"/>
          </p:cNvSpPr>
          <p:nvPr>
            <p:ph sz="half" idx="2"/>
          </p:nvPr>
        </p:nvSpPr>
        <p:spPr>
          <a:xfrm>
            <a:off x="1547664" y="620688"/>
            <a:ext cx="7286676" cy="6000792"/>
          </a:xfrm>
          <a:solidFill>
            <a:schemeClr val="bg1">
              <a:lumMod val="95000"/>
              <a:alpha val="75000"/>
            </a:schemeClr>
          </a:solidFill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 на 2023/2024 учебный год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Развивать память, внимание, мышление, математическую логику учащихся через уроки, факультативы, индивидуальные консультации;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Развивать устойчивый интерес к предмету через внеклассные мероприятия, уроки;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Развивать одаренных детей через индивидуальную работу с ними на уроках, внеклассных мероприятиях, факультативах, стимулирующих занятиях;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Продолжить работу по обновлению учебно-методического обеспечения кабинета:</a:t>
            </a:r>
          </a:p>
          <a:p>
            <a:pPr indent="1905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дидактического материала по подготовке к ЦЭ, ЦТ (тесты в электронном и бумажном виде);</a:t>
            </a:r>
          </a:p>
          <a:p>
            <a:pPr indent="1905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контрольно-измерительного, раздаточного материала;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 Повышать обученность и качество знаний по предмету;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 Вовлекать учащихся в математические заочные конкурсы, дистанционные олимпиады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400" y="1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4254225" y="0"/>
            <a:ext cx="161294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270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 Antiqua" pitchFamily="18" charset="0"/>
              </a:rPr>
              <a:t>Задачи</a:t>
            </a:r>
            <a:endParaRPr lang="ru-RU" sz="3200" b="1" cap="none" spc="0" dirty="0">
              <a:ln w="1270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7" name="Управляющая кнопка: домой 16">
            <a:hlinkClick r:id="rId8" action="ppaction://hlinksldjump" highlightClick="1"/>
          </p:cNvPr>
          <p:cNvSpPr/>
          <p:nvPr/>
        </p:nvSpPr>
        <p:spPr>
          <a:xfrm>
            <a:off x="8501090" y="0"/>
            <a:ext cx="642910" cy="571504"/>
          </a:xfrm>
          <a:prstGeom prst="actionButtonHom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676456" y="6158510"/>
            <a:ext cx="467544" cy="404215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1167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6" name="Содержимое 15"/>
          <p:cNvSpPr>
            <a:spLocks noGrp="1"/>
          </p:cNvSpPr>
          <p:nvPr>
            <p:ph sz="half" idx="2"/>
          </p:nvPr>
        </p:nvSpPr>
        <p:spPr>
          <a:xfrm>
            <a:off x="1547664" y="620688"/>
            <a:ext cx="7286676" cy="6000792"/>
          </a:xfrm>
          <a:solidFill>
            <a:schemeClr val="bg1">
              <a:lumMod val="95000"/>
              <a:alpha val="75000"/>
            </a:schemeClr>
          </a:solidFill>
        </p:spPr>
        <p:txBody>
          <a:bodyPr>
            <a:normAutofit fontScale="40000" lnSpcReduction="20000"/>
          </a:bodyPr>
          <a:lstStyle/>
          <a:p>
            <a:pPr algn="ctr">
              <a:buNone/>
            </a:pPr>
            <a:r>
              <a:rPr lang="ru-RU" sz="45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Анализ работы кабинета за 2022/2023</a:t>
            </a:r>
          </a:p>
          <a:p>
            <a:pPr marL="0" indent="2667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Главными направлениями работы кабинета в прошлом учебном году были:</a:t>
            </a:r>
          </a:p>
          <a:p>
            <a:pPr marL="0" lvl="0" indent="2667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работа по развитию познавательного интереса школьников;</a:t>
            </a:r>
          </a:p>
          <a:p>
            <a:pPr marL="0" lvl="0" indent="2667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работа по развитию одарённых детей (через индивидуальные консультации и факультативы);</a:t>
            </a:r>
          </a:p>
          <a:p>
            <a:pPr marL="0" lvl="0" indent="2667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подготовка выпускников 9 и 11 классов к итоговой аттестации;</a:t>
            </a:r>
          </a:p>
          <a:p>
            <a:pPr marL="0" lvl="0" indent="2667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пополнение кабинета дидактическими, раздаточными  материалами.</a:t>
            </a:r>
          </a:p>
          <a:p>
            <a:pPr marL="0" indent="2667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Кабинет использовался в основном для учащихся 11 класса, а также 5-10-х классов.  В кабинете проводились как уроки, так  и факультативные занятия, а так же индивидуальные консультации, занятия на платной основе и математические мероприятия.</a:t>
            </a:r>
          </a:p>
          <a:p>
            <a:pPr marL="0" indent="2667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Работа по развитию одарённых детей, развитию познавательного интереса школьников, их внимания, памяти, мышления, математической логики осуществлялась не только на уроках, но  и на дополнительных  занятиях.</a:t>
            </a:r>
          </a:p>
          <a:p>
            <a:pPr marL="0" indent="2667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Ребята принимали активное участие во внеклассных мероприятиях по предмету.</a:t>
            </a:r>
          </a:p>
          <a:p>
            <a:pPr marL="0" indent="2667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Периодически обновлялся  разноуровневый  раздаточный   материал (карточки с заданиями, тесты, контрольные и самостоятельные работы). К некоторым урокам были составлены презентации.</a:t>
            </a:r>
          </a:p>
          <a:p>
            <a:pPr marL="0" indent="2667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Однако ещё не хватает дидактического материала (тестов) для подготовки к Централизованному экзамену, недостаточно полно подготовлен материал для проведения факультативных занятий.</a:t>
            </a:r>
          </a:p>
          <a:p>
            <a:pPr marL="0" indent="2667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Таким образом, в следующем учебном году планируется работать над подготовкой таких заданий, в работе следует обратить внимание на работу с одарёнными детьми.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400" y="1"/>
            <a:ext cx="1080150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62725"/>
            <a:ext cx="9144000" cy="34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79" y="4077090"/>
            <a:ext cx="642992" cy="8573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123" y="404580"/>
            <a:ext cx="936469" cy="95080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254" y="1988800"/>
            <a:ext cx="650205" cy="65020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57" y="3049665"/>
            <a:ext cx="436236" cy="75867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18" y="5373270"/>
            <a:ext cx="451514" cy="78524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2452455" y="0"/>
            <a:ext cx="521649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270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ook Antiqua" pitchFamily="18" charset="0"/>
              </a:rPr>
              <a:t>Анализ работы кабинета</a:t>
            </a:r>
            <a:endParaRPr lang="ru-RU" sz="3200" b="1" cap="none" spc="0" dirty="0">
              <a:ln w="1270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7" name="Управляющая кнопка: домой 16">
            <a:hlinkClick r:id="rId8" action="ppaction://hlinksldjump" highlightClick="1"/>
          </p:cNvPr>
          <p:cNvSpPr/>
          <p:nvPr/>
        </p:nvSpPr>
        <p:spPr>
          <a:xfrm>
            <a:off x="8501090" y="0"/>
            <a:ext cx="642910" cy="571504"/>
          </a:xfrm>
          <a:prstGeom prst="actionButtonHom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далее 13">
            <a:hlinkClick r:id="" action="ppaction://hlinkshowjump?jump=previousslide" highlightClick="1"/>
          </p:cNvPr>
          <p:cNvSpPr/>
          <p:nvPr/>
        </p:nvSpPr>
        <p:spPr>
          <a:xfrm flipH="1">
            <a:off x="1331640" y="6165304"/>
            <a:ext cx="467544" cy="404215"/>
          </a:xfrm>
          <a:prstGeom prst="actionButtonForwardNex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1167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920</TotalTime>
  <Words>6571</Words>
  <Application>Microsoft Office PowerPoint</Application>
  <PresentationFormat>Экран (4:3)</PresentationFormat>
  <Paragraphs>1808</Paragraphs>
  <Slides>56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56</vt:i4>
      </vt:variant>
    </vt:vector>
  </HeadingPairs>
  <TitlesOfParts>
    <vt:vector size="58" baseType="lpstr">
      <vt:lpstr>Тема Office</vt:lpstr>
      <vt:lpstr>Формула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Alex</cp:lastModifiedBy>
  <cp:revision>128</cp:revision>
  <dcterms:created xsi:type="dcterms:W3CDTF">2016-10-13T20:42:18Z</dcterms:created>
  <dcterms:modified xsi:type="dcterms:W3CDTF">2023-09-08T15:14:53Z</dcterms:modified>
</cp:coreProperties>
</file>